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0" r:id="rId3"/>
    <p:sldId id="316" r:id="rId4"/>
    <p:sldId id="311" r:id="rId5"/>
    <p:sldId id="314" r:id="rId6"/>
    <p:sldId id="315" r:id="rId7"/>
    <p:sldId id="317" r:id="rId8"/>
    <p:sldId id="321" r:id="rId9"/>
    <p:sldId id="318" r:id="rId10"/>
    <p:sldId id="322" r:id="rId11"/>
    <p:sldId id="324" r:id="rId12"/>
    <p:sldId id="325" r:id="rId13"/>
    <p:sldId id="327" r:id="rId14"/>
    <p:sldId id="319" r:id="rId15"/>
    <p:sldId id="310" r:id="rId16"/>
    <p:sldId id="301" r:id="rId17"/>
    <p:sldId id="305" r:id="rId18"/>
    <p:sldId id="306" r:id="rId19"/>
    <p:sldId id="307" r:id="rId20"/>
    <p:sldId id="308" r:id="rId21"/>
    <p:sldId id="302" r:id="rId22"/>
    <p:sldId id="26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1DEF"/>
    <a:srgbClr val="F56E09"/>
    <a:srgbClr val="FDE1CC"/>
    <a:srgbClr val="8C9ECA"/>
    <a:srgbClr val="67C1A6"/>
    <a:srgbClr val="2E95D0"/>
    <a:srgbClr val="F98B70"/>
    <a:srgbClr val="6ABEA5"/>
    <a:srgbClr val="00E668"/>
    <a:srgbClr val="4B5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1" autoAdjust="0"/>
    <p:restoredTop sz="77559" autoAdjust="0"/>
  </p:normalViewPr>
  <p:slideViewPr>
    <p:cSldViewPr snapToGrid="0">
      <p:cViewPr varScale="1">
        <p:scale>
          <a:sx n="51" d="100"/>
          <a:sy n="51" d="100"/>
        </p:scale>
        <p:origin x="1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e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10" Type="http://schemas.openxmlformats.org/officeDocument/2006/relationships/image" Target="../media/image43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4.wmf"/><Relationship Id="rId7" Type="http://schemas.openxmlformats.org/officeDocument/2006/relationships/image" Target="../media/image40.wmf"/><Relationship Id="rId12" Type="http://schemas.openxmlformats.org/officeDocument/2006/relationships/image" Target="../media/image48.wmf"/><Relationship Id="rId2" Type="http://schemas.openxmlformats.org/officeDocument/2006/relationships/image" Target="../media/image35.emf"/><Relationship Id="rId1" Type="http://schemas.openxmlformats.org/officeDocument/2006/relationships/image" Target="../media/image34.wmf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45.wmf"/><Relationship Id="rId10" Type="http://schemas.openxmlformats.org/officeDocument/2006/relationships/image" Target="../media/image42.wmf"/><Relationship Id="rId4" Type="http://schemas.openxmlformats.org/officeDocument/2006/relationships/image" Target="../media/image37.wmf"/><Relationship Id="rId9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43.wmf"/><Relationship Id="rId2" Type="http://schemas.openxmlformats.org/officeDocument/2006/relationships/image" Target="../media/image35.emf"/><Relationship Id="rId1" Type="http://schemas.openxmlformats.org/officeDocument/2006/relationships/image" Target="../media/image34.wmf"/><Relationship Id="rId6" Type="http://schemas.openxmlformats.org/officeDocument/2006/relationships/image" Target="../media/image42.wmf"/><Relationship Id="rId5" Type="http://schemas.openxmlformats.org/officeDocument/2006/relationships/image" Target="../media/image40.wmf"/><Relationship Id="rId4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9.wmf"/><Relationship Id="rId7" Type="http://schemas.openxmlformats.org/officeDocument/2006/relationships/image" Target="../media/image52.wmf"/><Relationship Id="rId2" Type="http://schemas.openxmlformats.org/officeDocument/2006/relationships/image" Target="../media/image40.wmf"/><Relationship Id="rId1" Type="http://schemas.openxmlformats.org/officeDocument/2006/relationships/image" Target="../media/image38.wmf"/><Relationship Id="rId6" Type="http://schemas.openxmlformats.org/officeDocument/2006/relationships/image" Target="../media/image51.wmf"/><Relationship Id="rId11" Type="http://schemas.openxmlformats.org/officeDocument/2006/relationships/image" Target="../media/image56.wmf"/><Relationship Id="rId5" Type="http://schemas.openxmlformats.org/officeDocument/2006/relationships/image" Target="../media/image50.emf"/><Relationship Id="rId10" Type="http://schemas.openxmlformats.org/officeDocument/2006/relationships/image" Target="../media/image55.wmf"/><Relationship Id="rId4" Type="http://schemas.openxmlformats.org/officeDocument/2006/relationships/image" Target="../media/image42.wmf"/><Relationship Id="rId9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A6F63-CEC6-4710-A381-CA99BEA33D7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5F79E-F4F7-4BF9-8569-E9501C8A7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71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5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77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88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48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16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55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320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24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1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75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5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57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2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70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07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6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702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84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5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DDF601-358B-4F7F-BC95-8A0F3DF88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310A06-BA91-4716-BC9F-59EE56C66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CB2B0C-111E-49C6-99E0-5571FBC3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A97E-A303-4818-92E1-04B3ECD27797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CB354F-813C-4AE3-A94B-7ADA33F1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06F860-81D5-4584-8C31-F0EB42D3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61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E415ED-4CDC-4A3F-9B04-CEC49794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854C27E-39FF-4139-BCA1-54B6BE7C3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763798-BD7C-4BCA-99BF-C8279194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705F-86AB-4350-B45E-6489B2B1323B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147634-C103-4491-BD85-B8355F0B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7A892F-5A79-4CC1-8A91-659C1365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7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A0F22A1-C728-41D6-B1D8-DD96D2C96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D8BDFFA-CA1D-4B56-8825-4137AA5F2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21F11-F11F-4E52-BA66-85204606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34E1B-0947-4602-BB19-041B3F149149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C54447-4034-4C52-B9C7-26B7E1E7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FDDDD4-3F7A-45F7-A303-6D74468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6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82F4F-B24B-49AA-A0EB-C5444664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AF028A-8BDA-411B-B63A-5FA0C7D3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8BB204-14C5-4D02-85F4-2FF0505D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4FE9-2AF6-4694-9FD7-59B088EA1DB2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7E6337-12B7-43C0-9CC5-16400D4F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E180B0-FE04-4AF5-B28A-063D1909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5F00979-94E3-4697-A0E7-33F185A7F9C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90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D5D22-7556-4AB1-90C8-076C49FA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C97474-EB34-42A6-8ED2-EE55B8D1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F35463-4697-47BA-8E83-B37EDC2B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A008-909C-4941-B67D-FFD7418A5F23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6C6BA8-0F66-43B4-BB8B-6859937E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101F19-DD8C-4CA2-A2A2-1E29C2D7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043CEE-FA19-4E5D-B270-4BC0AB39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2466ED-8CE3-4421-94B2-D1C97E7B2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F55724-3FA6-46B3-958E-A140F03A0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E6E294-870A-48F4-A379-B990F4B9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F4C10-DD0C-4B7C-AEB6-EEEEF9CCAF66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B19A15B-5A18-4CCB-B9BA-6DA5FDB5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9D2A36A-947D-475E-B41F-3E7AD579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74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90335-B37B-4A93-8715-AA651514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63E6A4-99BA-45EE-B1DC-66745944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56AB66-45C0-4A32-9DAC-288DA9CE1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5A36B83-CF7E-44D4-B329-AEC823162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936075C-5361-47C7-8340-2FEAABCA8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1ADF033-1FFB-4709-A6F9-13C83D0D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E32C4-1CB3-412C-A6C4-9BF47C250139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A4FE6B-0751-4D6F-8E94-46F72FB2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F960D55-2BC9-4B0B-A03B-16D0358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947F79-BE08-40D6-B9F0-25FFE032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BAD49E-F2ED-4B3E-A7A3-4FD14C0B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B2EB-6731-4E48-90AF-E3979F63FDC5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B761B6A-5F71-40F0-841A-E671FDD5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4B868BE-0282-4422-9A60-C4CBE0A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9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BC6E159-A55E-45A9-BCB7-B374C338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A103-6A00-45D1-B53C-BB6A74035250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A000478-13D8-4E03-A0F1-7FA7B10A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005BEBF-1A5E-4A20-AC14-3464E9F8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22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E0F1EC-609E-44F8-B798-E6C47553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1166B3-5CB8-424E-96E9-F9C93E11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0C992D-2A4F-4556-8AAE-A396FAF9A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E19076-C21B-413D-B87A-804ABD74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DE5FC-C204-4F2E-84C6-B67678467B2F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A8766E1-725E-426F-9E2D-3969536D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9ACF5F-A9B4-46C6-A9AB-99BBD948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18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A75CA3-727A-41E5-B7D0-042DF323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9F37D0E-0722-4554-A136-1418E7C0A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C70E73-AB42-40F0-B705-43E202A8B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C01E60-6206-4A35-9D5B-DFB2A2B5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7298-DC9D-4D1E-BBE0-0837CCDE9DD6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E62FBA-2A70-4F0B-80BE-7D6692A1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C3DE61-D627-4C1B-B77F-730C44E1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5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CB7895C-DBAF-4B55-8ED2-6888D583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003CE7-7F7A-4FBC-9854-77AB64FA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D4D36-3F72-40E9-910C-843F32D8D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22F16-4FB5-4E25-BE41-C2196503EE6A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81AB2D-0413-4F15-B673-5EDAC7BB1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F1EA8B-3B8F-4FAB-BB54-A467360BF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6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2.w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23" Type="http://schemas.openxmlformats.org/officeDocument/2006/relationships/image" Target="../media/image43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47.wmf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40.wmf"/><Relationship Id="rId25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7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34.wmf"/><Relationship Id="rId15" Type="http://schemas.openxmlformats.org/officeDocument/2006/relationships/image" Target="../media/image38.wmf"/><Relationship Id="rId23" Type="http://schemas.openxmlformats.org/officeDocument/2006/relationships/image" Target="../media/image42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4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8.wmf"/><Relationship Id="rId5" Type="http://schemas.openxmlformats.org/officeDocument/2006/relationships/image" Target="../media/image34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2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50.emf"/><Relationship Id="rId18" Type="http://schemas.openxmlformats.org/officeDocument/2006/relationships/oleObject" Target="../embeddings/oleObject37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54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34.bin"/><Relationship Id="rId17" Type="http://schemas.openxmlformats.org/officeDocument/2006/relationships/image" Target="../media/image52.wmf"/><Relationship Id="rId25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.bin"/><Relationship Id="rId20" Type="http://schemas.openxmlformats.org/officeDocument/2006/relationships/oleObject" Target="../embeddings/oleObject38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42.wmf"/><Relationship Id="rId24" Type="http://schemas.openxmlformats.org/officeDocument/2006/relationships/oleObject" Target="../embeddings/oleObject40.bin"/><Relationship Id="rId5" Type="http://schemas.openxmlformats.org/officeDocument/2006/relationships/image" Target="../media/image38.wmf"/><Relationship Id="rId15" Type="http://schemas.openxmlformats.org/officeDocument/2006/relationships/image" Target="../media/image51.wmf"/><Relationship Id="rId23" Type="http://schemas.openxmlformats.org/officeDocument/2006/relationships/image" Target="../media/image55.wmf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53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35.bin"/><Relationship Id="rId22" Type="http://schemas.openxmlformats.org/officeDocument/2006/relationships/oleObject" Target="../embeddings/oleObject3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3" Type="http://schemas.openxmlformats.org/officeDocument/2006/relationships/image" Target="../media/image20.emf"/><Relationship Id="rId7" Type="http://schemas.openxmlformats.org/officeDocument/2006/relationships/image" Target="../media/image23.emf"/><Relationship Id="rId12" Type="http://schemas.openxmlformats.org/officeDocument/2006/relationships/image" Target="../media/image26.emf"/><Relationship Id="rId17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openxmlformats.org/officeDocument/2006/relationships/image" Target="../media/image16.emf"/><Relationship Id="rId5" Type="http://schemas.openxmlformats.org/officeDocument/2006/relationships/image" Target="../media/image21.emf"/><Relationship Id="rId15" Type="http://schemas.openxmlformats.org/officeDocument/2006/relationships/image" Target="../media/image29.emf"/><Relationship Id="rId10" Type="http://schemas.openxmlformats.org/officeDocument/2006/relationships/image" Target="../media/image17.emf"/><Relationship Id="rId19" Type="http://schemas.openxmlformats.org/officeDocument/2006/relationships/image" Target="../media/image33.emf"/><Relationship Id="rId4" Type="http://schemas.openxmlformats.org/officeDocument/2006/relationships/image" Target="../media/image18.emf"/><Relationship Id="rId9" Type="http://schemas.openxmlformats.org/officeDocument/2006/relationships/image" Target="../media/image25.emf"/><Relationship Id="rId1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E7EF32D-43C6-4AF1-B0F0-0BA0D4FE0E50}"/>
              </a:ext>
            </a:extLst>
          </p:cNvPr>
          <p:cNvGrpSpPr/>
          <p:nvPr/>
        </p:nvGrpSpPr>
        <p:grpSpPr>
          <a:xfrm>
            <a:off x="7010400" y="-2504"/>
            <a:ext cx="5181598" cy="1023734"/>
            <a:chOff x="7010400" y="-2505"/>
            <a:chExt cx="5181598" cy="1328027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xmlns="" id="{FEE0933B-12C0-448B-A846-DAB385F4D16C}"/>
                </a:ext>
              </a:extLst>
            </p:cNvPr>
            <p:cNvSpPr/>
            <p:nvPr/>
          </p:nvSpPr>
          <p:spPr>
            <a:xfrm flipH="1">
              <a:off x="7010400" y="-2505"/>
              <a:ext cx="1078522" cy="13255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4791D1C-3BF5-478E-9004-5B7C751A7ED3}"/>
                </a:ext>
              </a:extLst>
            </p:cNvPr>
            <p:cNvSpPr/>
            <p:nvPr/>
          </p:nvSpPr>
          <p:spPr>
            <a:xfrm>
              <a:off x="8088923" y="0"/>
              <a:ext cx="4103075" cy="1325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 err="1">
                  <a:solidFill>
                    <a:srgbClr val="EBE600"/>
                  </a:solidFill>
                </a:rPr>
                <a:t>IWQoS</a:t>
              </a:r>
              <a:r>
                <a:rPr lang="en-US" altLang="zh-CN" sz="5400" b="1" dirty="0">
                  <a:solidFill>
                    <a:srgbClr val="EBE600"/>
                  </a:solidFill>
                </a:rPr>
                <a:t> 2021</a:t>
              </a:r>
              <a:endParaRPr lang="zh-CN" altLang="en-US" sz="1400" b="1" dirty="0">
                <a:solidFill>
                  <a:srgbClr val="EBE600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18F5DC4-B1F8-4E02-85DA-0283158D23BE}"/>
              </a:ext>
            </a:extLst>
          </p:cNvPr>
          <p:cNvSpPr txBox="1">
            <a:spLocks/>
          </p:cNvSpPr>
          <p:nvPr/>
        </p:nvSpPr>
        <p:spPr>
          <a:xfrm>
            <a:off x="0" y="1122363"/>
            <a:ext cx="12191999" cy="162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FedEraser: Enabling Efficient Client-Level Data</a:t>
            </a:r>
          </a:p>
          <a:p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Removal from Federated Learning Models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3F665E40-87DF-4566-85D0-436BD718E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69" y="3490765"/>
            <a:ext cx="12053456" cy="801189"/>
          </a:xfrm>
        </p:spPr>
        <p:txBody>
          <a:bodyPr>
            <a:normAutofit/>
          </a:bodyPr>
          <a:lstStyle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Gaoyang Liu,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Xiaoqiang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Ma, Yang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Yang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Chen Wang,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Jiangchuan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Liu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71B44FF-7CA7-4A8F-819D-10F71247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76" y="4377294"/>
            <a:ext cx="2202332" cy="16762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B9D582A-E100-4C99-9C9B-D858D03C7AFE}"/>
              </a:ext>
            </a:extLst>
          </p:cNvPr>
          <p:cNvCxnSpPr>
            <a:cxnSpLocks/>
          </p:cNvCxnSpPr>
          <p:nvPr/>
        </p:nvCxnSpPr>
        <p:spPr>
          <a:xfrm>
            <a:off x="0" y="1036757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湖北大学校徽">
            <a:extLst>
              <a:ext uri="{FF2B5EF4-FFF2-40B4-BE49-F238E27FC236}">
                <a16:creationId xmlns:a16="http://schemas.microsoft.com/office/drawing/2014/main" xmlns="" id="{70CFF51E-4165-4813-A4D7-0CBA998F2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8103" r="10724" b="14287"/>
          <a:stretch/>
        </p:blipFill>
        <p:spPr bwMode="auto">
          <a:xfrm>
            <a:off x="5189662" y="4299041"/>
            <a:ext cx="1812671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6D97E62-552A-4368-8D7C-08B44BFD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61" y="4305142"/>
            <a:ext cx="1548850" cy="20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of FedEraser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1BE79E89-3D79-4526-BE4C-0BA4C6A3994F}"/>
              </a:ext>
            </a:extLst>
          </p:cNvPr>
          <p:cNvCxnSpPr>
            <a:cxnSpLocks/>
          </p:cNvCxnSpPr>
          <p:nvPr/>
        </p:nvCxnSpPr>
        <p:spPr>
          <a:xfrm rot="20114216" flipV="1">
            <a:off x="2694115" y="2153316"/>
            <a:ext cx="1737510" cy="1202168"/>
          </a:xfrm>
          <a:prstGeom prst="straightConnector1">
            <a:avLst/>
          </a:prstGeom>
          <a:ln w="44450">
            <a:solidFill>
              <a:srgbClr val="67C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0928C885-B8F8-492F-98B0-EF3DE67C7FE0}"/>
              </a:ext>
            </a:extLst>
          </p:cNvPr>
          <p:cNvCxnSpPr>
            <a:cxnSpLocks/>
          </p:cNvCxnSpPr>
          <p:nvPr/>
        </p:nvCxnSpPr>
        <p:spPr>
          <a:xfrm flipV="1">
            <a:off x="3025774" y="2488382"/>
            <a:ext cx="1646825" cy="1175724"/>
          </a:xfrm>
          <a:prstGeom prst="straightConnector1">
            <a:avLst/>
          </a:prstGeom>
          <a:ln w="44450">
            <a:solidFill>
              <a:srgbClr val="F56E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6B735BFE-1886-459C-9FB3-5FE7E92DAC44}"/>
              </a:ext>
            </a:extLst>
          </p:cNvPr>
          <p:cNvCxnSpPr>
            <a:cxnSpLocks/>
          </p:cNvCxnSpPr>
          <p:nvPr/>
        </p:nvCxnSpPr>
        <p:spPr>
          <a:xfrm>
            <a:off x="3025773" y="3664105"/>
            <a:ext cx="2040168" cy="188239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4B7980AC-2317-45A9-83C1-BE006D80114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3021342" y="2970220"/>
            <a:ext cx="3147248" cy="677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xmlns="" id="{3E035BA1-39EE-4BA1-AEFD-EEF09DE7ABE8}"/>
              </a:ext>
            </a:extLst>
          </p:cNvPr>
          <p:cNvCxnSpPr>
            <a:cxnSpLocks/>
            <a:stCxn id="32" idx="6"/>
            <a:endCxn id="53" idx="2"/>
          </p:cNvCxnSpPr>
          <p:nvPr/>
        </p:nvCxnSpPr>
        <p:spPr>
          <a:xfrm>
            <a:off x="6490370" y="2970220"/>
            <a:ext cx="2638060" cy="558014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xmlns="" id="{54AA8C33-B58E-4ACE-9DE2-A37C16BCCA0F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6490370" y="1815731"/>
            <a:ext cx="1797148" cy="1154489"/>
          </a:xfrm>
          <a:prstGeom prst="straightConnector1">
            <a:avLst/>
          </a:prstGeom>
          <a:ln w="44450">
            <a:solidFill>
              <a:srgbClr val="67C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66E09EB2-4C8B-4873-A084-1415B8278081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6490370" y="2488382"/>
            <a:ext cx="1958038" cy="481838"/>
          </a:xfrm>
          <a:prstGeom prst="straightConnector1">
            <a:avLst/>
          </a:prstGeom>
          <a:ln w="44450">
            <a:solidFill>
              <a:srgbClr val="F56E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xmlns="" id="{173946AF-45C2-4C1B-8871-C590BAFCAF0B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6490370" y="2970220"/>
            <a:ext cx="1339852" cy="1265184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D5597AB6-A80C-4E3E-9FA8-58CF55898CDF}"/>
              </a:ext>
            </a:extLst>
          </p:cNvPr>
          <p:cNvSpPr>
            <a:spLocks noChangeAspect="1"/>
          </p:cNvSpPr>
          <p:nvPr/>
        </p:nvSpPr>
        <p:spPr>
          <a:xfrm>
            <a:off x="6168590" y="2809330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B5D8D026-B4CE-417A-8BAD-241471434416}"/>
              </a:ext>
            </a:extLst>
          </p:cNvPr>
          <p:cNvSpPr>
            <a:spLocks noChangeAspect="1"/>
          </p:cNvSpPr>
          <p:nvPr/>
        </p:nvSpPr>
        <p:spPr>
          <a:xfrm>
            <a:off x="9128430" y="3367344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xmlns="" id="{75640E7B-5F10-4AF3-B8A1-A8E338F3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766218"/>
              </p:ext>
            </p:extLst>
          </p:nvPr>
        </p:nvGraphicFramePr>
        <p:xfrm>
          <a:off x="3221379" y="1872715"/>
          <a:ext cx="603499" cy="52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279360" imgH="241200" progId="Equation.DSMT4">
                  <p:embed/>
                </p:oleObj>
              </mc:Choice>
              <mc:Fallback>
                <p:oleObj name="Equation" r:id="rId4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1379" y="1872715"/>
                        <a:ext cx="603499" cy="52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200E748B-A407-400B-8E01-7F85704F7E2D}"/>
              </a:ext>
            </a:extLst>
          </p:cNvPr>
          <p:cNvGrpSpPr/>
          <p:nvPr/>
        </p:nvGrpSpPr>
        <p:grpSpPr>
          <a:xfrm>
            <a:off x="2488062" y="3486693"/>
            <a:ext cx="831850" cy="869810"/>
            <a:chOff x="2488062" y="3431608"/>
            <a:chExt cx="831850" cy="86981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312C0DF-17D8-478F-936F-DD73516F8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562" y="3431608"/>
              <a:ext cx="321780" cy="321780"/>
            </a:xfrm>
            <a:prstGeom prst="ellipse">
              <a:avLst/>
            </a:prstGeom>
            <a:solidFill>
              <a:srgbClr val="2E95D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xmlns="" id="{415FBEE7-C975-4F4A-ADB4-8DD0BE4AFF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1886107"/>
                </p:ext>
              </p:extLst>
            </p:nvPr>
          </p:nvGraphicFramePr>
          <p:xfrm>
            <a:off x="2488062" y="3813782"/>
            <a:ext cx="831850" cy="487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" name="Equation" r:id="rId6" imgW="1105002" imgH="647765" progId="Equation.DSMT4">
                    <p:embed/>
                  </p:oleObj>
                </mc:Choice>
                <mc:Fallback>
                  <p:oleObj name="Equation" r:id="rId6" imgW="1105002" imgH="647765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xmlns="" id="{EBB935F9-BC4A-46A2-8CD1-A37549CA749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88062" y="3813782"/>
                          <a:ext cx="831850" cy="487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xmlns="" id="{06FF9990-2B68-4572-9310-BBD638361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178485"/>
              </p:ext>
            </p:extLst>
          </p:nvPr>
        </p:nvGraphicFramePr>
        <p:xfrm>
          <a:off x="4565650" y="1947863"/>
          <a:ext cx="5842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8" imgW="279360" imgH="253800" progId="Equation.DSMT4">
                  <p:embed/>
                </p:oleObj>
              </mc:Choice>
              <mc:Fallback>
                <p:oleObj name="Equation" r:id="rId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65650" y="1947863"/>
                        <a:ext cx="584200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xmlns="" id="{E0159315-6DDA-4116-891B-A1881B599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71065"/>
              </p:ext>
            </p:extLst>
          </p:nvPr>
        </p:nvGraphicFramePr>
        <p:xfrm>
          <a:off x="4311641" y="3941536"/>
          <a:ext cx="584534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10" imgW="279360" imgH="241200" progId="Equation.DSMT4">
                  <p:embed/>
                </p:oleObj>
              </mc:Choice>
              <mc:Fallback>
                <p:oleObj name="Equation" r:id="rId10" imgW="279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1641" y="3941536"/>
                        <a:ext cx="584534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>
            <a:extLst>
              <a:ext uri="{FF2B5EF4-FFF2-40B4-BE49-F238E27FC236}">
                <a16:creationId xmlns:a16="http://schemas.microsoft.com/office/drawing/2014/main" xmlns="" id="{6AB1C9B9-E8F3-4761-97F8-BB321D6340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755684"/>
              </p:ext>
            </p:extLst>
          </p:nvPr>
        </p:nvGraphicFramePr>
        <p:xfrm>
          <a:off x="7248628" y="1664860"/>
          <a:ext cx="425116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12" imgW="203040" imgH="241200" progId="Equation.DSMT4">
                  <p:embed/>
                </p:oleObj>
              </mc:Choice>
              <mc:Fallback>
                <p:oleObj name="Equation" r:id="rId12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48628" y="1664860"/>
                        <a:ext cx="425116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xmlns="" id="{3BE59856-9558-484F-BCB3-42DBC248E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545546"/>
              </p:ext>
            </p:extLst>
          </p:nvPr>
        </p:nvGraphicFramePr>
        <p:xfrm>
          <a:off x="8431213" y="2236788"/>
          <a:ext cx="4794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14" imgW="228600" imgH="253800" progId="Equation.DSMT4">
                  <p:embed/>
                </p:oleObj>
              </mc:Choice>
              <mc:Fallback>
                <p:oleObj name="Equation" r:id="rId14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31213" y="2236788"/>
                        <a:ext cx="4794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extLst>
              <a:ext uri="{FF2B5EF4-FFF2-40B4-BE49-F238E27FC236}">
                <a16:creationId xmlns:a16="http://schemas.microsoft.com/office/drawing/2014/main" xmlns="" id="{32ACBC6D-8F18-4D89-8E06-7A1BD3962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14661"/>
              </p:ext>
            </p:extLst>
          </p:nvPr>
        </p:nvGraphicFramePr>
        <p:xfrm>
          <a:off x="7146925" y="4112735"/>
          <a:ext cx="4524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16" imgW="215640" imgH="241200" progId="Equation.DSMT4">
                  <p:embed/>
                </p:oleObj>
              </mc:Choice>
              <mc:Fallback>
                <p:oleObj name="Equation" r:id="rId16" imgW="215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46925" y="4112735"/>
                        <a:ext cx="45243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D04210D2-2B7A-400B-A0E6-7595C11DAC95}"/>
              </a:ext>
            </a:extLst>
          </p:cNvPr>
          <p:cNvSpPr txBox="1"/>
          <p:nvPr/>
        </p:nvSpPr>
        <p:spPr>
          <a:xfrm>
            <a:off x="5638800" y="302688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xmlns="" id="{FC89CADC-EE7B-4D0A-8B21-13FC82CEA73D}"/>
              </a:ext>
            </a:extLst>
          </p:cNvPr>
          <p:cNvGrpSpPr/>
          <p:nvPr/>
        </p:nvGrpSpPr>
        <p:grpSpPr>
          <a:xfrm>
            <a:off x="4720889" y="4969661"/>
            <a:ext cx="4346681" cy="828675"/>
            <a:chOff x="3443635" y="4940633"/>
            <a:chExt cx="4346681" cy="828675"/>
          </a:xfrm>
        </p:grpSpPr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xmlns="" id="{B5FEBC10-9FD8-4FCD-98E2-D8B8002E4B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8033488"/>
                </p:ext>
              </p:extLst>
            </p:nvPr>
          </p:nvGraphicFramePr>
          <p:xfrm>
            <a:off x="4780416" y="4940633"/>
            <a:ext cx="3009900" cy="828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Equation" r:id="rId18" imgW="1523880" imgH="419040" progId="Equation.DSMT4">
                    <p:embed/>
                  </p:oleObj>
                </mc:Choice>
                <mc:Fallback>
                  <p:oleObj name="Equation" r:id="rId18" imgW="152388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780416" y="4940633"/>
                          <a:ext cx="3009900" cy="828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矩形 97">
              <a:extLst>
                <a:ext uri="{FF2B5EF4-FFF2-40B4-BE49-F238E27FC236}">
                  <a16:creationId xmlns:a16="http://schemas.microsoft.com/office/drawing/2014/main" xmlns="" id="{00302C69-2BF3-4D6F-B248-9CA05D913646}"/>
                </a:ext>
              </a:extLst>
            </p:cNvPr>
            <p:cNvSpPr/>
            <p:nvPr/>
          </p:nvSpPr>
          <p:spPr>
            <a:xfrm>
              <a:off x="3443635" y="5083876"/>
              <a:ext cx="13699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FedAvg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endParaRPr lang="zh-CN" altLang="en-US" sz="2000" dirty="0"/>
            </a:p>
          </p:txBody>
        </p:sp>
      </p:grpSp>
      <p:graphicFrame>
        <p:nvGraphicFramePr>
          <p:cNvPr id="102" name="对象 101">
            <a:extLst>
              <a:ext uri="{FF2B5EF4-FFF2-40B4-BE49-F238E27FC236}">
                <a16:creationId xmlns:a16="http://schemas.microsoft.com/office/drawing/2014/main" xmlns="" id="{DC06EE6D-5DAA-4400-877E-71AAA7F92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408538"/>
              </p:ext>
            </p:extLst>
          </p:nvPr>
        </p:nvGraphicFramePr>
        <p:xfrm>
          <a:off x="6035698" y="3363837"/>
          <a:ext cx="559986" cy="44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20" imgW="253800" imgH="203040" progId="Equation.DSMT4">
                  <p:embed/>
                </p:oleObj>
              </mc:Choice>
              <mc:Fallback>
                <p:oleObj name="Equation" r:id="rId20" imgW="253800" imgH="20304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xmlns="" id="{15379817-D587-4583-91C5-9763209C8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35698" y="3363837"/>
                        <a:ext cx="559986" cy="444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>
            <a:extLst>
              <a:ext uri="{FF2B5EF4-FFF2-40B4-BE49-F238E27FC236}">
                <a16:creationId xmlns:a16="http://schemas.microsoft.com/office/drawing/2014/main" xmlns="" id="{3920C770-8DD4-4564-9D82-60CE227BE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117679"/>
              </p:ext>
            </p:extLst>
          </p:nvPr>
        </p:nvGraphicFramePr>
        <p:xfrm>
          <a:off x="8747689" y="3812471"/>
          <a:ext cx="761482" cy="45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22" imgW="342720" imgH="203040" progId="Equation.DSMT4">
                  <p:embed/>
                </p:oleObj>
              </mc:Choice>
              <mc:Fallback>
                <p:oleObj name="Equation" r:id="rId22" imgW="342720" imgH="20304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xmlns="" id="{8786619E-C801-43B4-8B92-14C8199D3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747689" y="3812471"/>
                        <a:ext cx="761482" cy="457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2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of FedEraser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1BE79E89-3D79-4526-BE4C-0BA4C6A3994F}"/>
              </a:ext>
            </a:extLst>
          </p:cNvPr>
          <p:cNvCxnSpPr>
            <a:cxnSpLocks/>
          </p:cNvCxnSpPr>
          <p:nvPr/>
        </p:nvCxnSpPr>
        <p:spPr>
          <a:xfrm rot="20114216" flipV="1">
            <a:off x="2694115" y="2153316"/>
            <a:ext cx="1737510" cy="1202168"/>
          </a:xfrm>
          <a:prstGeom prst="straightConnector1">
            <a:avLst/>
          </a:prstGeom>
          <a:ln w="44450">
            <a:solidFill>
              <a:srgbClr val="67C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0928C885-B8F8-492F-98B0-EF3DE67C7FE0}"/>
              </a:ext>
            </a:extLst>
          </p:cNvPr>
          <p:cNvCxnSpPr>
            <a:cxnSpLocks/>
          </p:cNvCxnSpPr>
          <p:nvPr/>
        </p:nvCxnSpPr>
        <p:spPr>
          <a:xfrm flipV="1">
            <a:off x="3025774" y="2488382"/>
            <a:ext cx="1646825" cy="1175724"/>
          </a:xfrm>
          <a:prstGeom prst="straightConnector1">
            <a:avLst/>
          </a:prstGeom>
          <a:ln w="44450">
            <a:solidFill>
              <a:srgbClr val="F56E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6B735BFE-1886-459C-9FB3-5FE7E92DAC44}"/>
              </a:ext>
            </a:extLst>
          </p:cNvPr>
          <p:cNvCxnSpPr>
            <a:cxnSpLocks/>
          </p:cNvCxnSpPr>
          <p:nvPr/>
        </p:nvCxnSpPr>
        <p:spPr>
          <a:xfrm>
            <a:off x="3025773" y="3664105"/>
            <a:ext cx="2040168" cy="188239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4B7980AC-2317-45A9-83C1-BE006D80114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3021342" y="2970220"/>
            <a:ext cx="3147248" cy="677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66E09EB2-4C8B-4873-A084-1415B8278081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6490370" y="2488382"/>
            <a:ext cx="1958038" cy="481838"/>
          </a:xfrm>
          <a:prstGeom prst="straightConnector1">
            <a:avLst/>
          </a:prstGeom>
          <a:ln w="44450">
            <a:solidFill>
              <a:srgbClr val="F56E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D5597AB6-A80C-4E3E-9FA8-58CF55898CDF}"/>
              </a:ext>
            </a:extLst>
          </p:cNvPr>
          <p:cNvSpPr>
            <a:spLocks noChangeAspect="1"/>
          </p:cNvSpPr>
          <p:nvPr/>
        </p:nvSpPr>
        <p:spPr>
          <a:xfrm>
            <a:off x="6168590" y="2809330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xmlns="" id="{75640E7B-5F10-4AF3-B8A1-A8E338F3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894086"/>
              </p:ext>
            </p:extLst>
          </p:nvPr>
        </p:nvGraphicFramePr>
        <p:xfrm>
          <a:off x="3221379" y="1872715"/>
          <a:ext cx="603499" cy="52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279360" imgH="241200" progId="Equation.DSMT4">
                  <p:embed/>
                </p:oleObj>
              </mc:Choice>
              <mc:Fallback>
                <p:oleObj name="Equation" r:id="rId4" imgW="279360" imgH="2412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xmlns="" id="{75640E7B-5F10-4AF3-B8A1-A8E338F35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1379" y="1872715"/>
                        <a:ext cx="603499" cy="52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200E748B-A407-400B-8E01-7F85704F7E2D}"/>
              </a:ext>
            </a:extLst>
          </p:cNvPr>
          <p:cNvGrpSpPr/>
          <p:nvPr/>
        </p:nvGrpSpPr>
        <p:grpSpPr>
          <a:xfrm>
            <a:off x="2488062" y="3486693"/>
            <a:ext cx="831850" cy="869810"/>
            <a:chOff x="2488062" y="3431608"/>
            <a:chExt cx="831850" cy="86981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312C0DF-17D8-478F-936F-DD73516F8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562" y="3431608"/>
              <a:ext cx="321780" cy="321780"/>
            </a:xfrm>
            <a:prstGeom prst="ellipse">
              <a:avLst/>
            </a:prstGeom>
            <a:solidFill>
              <a:srgbClr val="2E95D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xmlns="" id="{415FBEE7-C975-4F4A-ADB4-8DD0BE4AFF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8062" y="3813782"/>
            <a:ext cx="831850" cy="487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Equation" r:id="rId6" imgW="1105002" imgH="647765" progId="Equation.DSMT4">
                    <p:embed/>
                  </p:oleObj>
                </mc:Choice>
                <mc:Fallback>
                  <p:oleObj name="Equation" r:id="rId6" imgW="1105002" imgH="647765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xmlns="" id="{415FBEE7-C975-4F4A-ADB4-8DD0BE4AFF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88062" y="3813782"/>
                          <a:ext cx="831850" cy="487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xmlns="" id="{06FF9990-2B68-4572-9310-BBD638361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451250"/>
              </p:ext>
            </p:extLst>
          </p:nvPr>
        </p:nvGraphicFramePr>
        <p:xfrm>
          <a:off x="4565650" y="1947863"/>
          <a:ext cx="5842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8" imgW="279360" imgH="253800" progId="Equation.DSMT4">
                  <p:embed/>
                </p:oleObj>
              </mc:Choice>
              <mc:Fallback>
                <p:oleObj name="Equation" r:id="rId8" imgW="279360" imgH="253800" progId="Equation.DSMT4">
                  <p:embed/>
                  <p:pic>
                    <p:nvPicPr>
                      <p:cNvPr id="64" name="对象 63">
                        <a:extLst>
                          <a:ext uri="{FF2B5EF4-FFF2-40B4-BE49-F238E27FC236}">
                            <a16:creationId xmlns:a16="http://schemas.microsoft.com/office/drawing/2014/main" xmlns="" id="{06FF9990-2B68-4572-9310-BBD638361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65650" y="1947863"/>
                        <a:ext cx="584200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xmlns="" id="{E0159315-6DDA-4116-891B-A1881B599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68580"/>
              </p:ext>
            </p:extLst>
          </p:nvPr>
        </p:nvGraphicFramePr>
        <p:xfrm>
          <a:off x="4311641" y="3941536"/>
          <a:ext cx="584534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10" imgW="279360" imgH="241200" progId="Equation.DSMT4">
                  <p:embed/>
                </p:oleObj>
              </mc:Choice>
              <mc:Fallback>
                <p:oleObj name="Equation" r:id="rId10" imgW="279360" imgH="24120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xmlns="" id="{E0159315-6DDA-4116-891B-A1881B599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1641" y="3941536"/>
                        <a:ext cx="584534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xmlns="" id="{3BE59856-9558-484F-BCB3-42DBC248E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2984"/>
              </p:ext>
            </p:extLst>
          </p:nvPr>
        </p:nvGraphicFramePr>
        <p:xfrm>
          <a:off x="8431213" y="2236788"/>
          <a:ext cx="4794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12" imgW="228600" imgH="253800" progId="Equation.DSMT4">
                  <p:embed/>
                </p:oleObj>
              </mc:Choice>
              <mc:Fallback>
                <p:oleObj name="Equation" r:id="rId12" imgW="228600" imgH="253800" progId="Equation.DSMT4">
                  <p:embed/>
                  <p:pic>
                    <p:nvPicPr>
                      <p:cNvPr id="68" name="对象 67">
                        <a:extLst>
                          <a:ext uri="{FF2B5EF4-FFF2-40B4-BE49-F238E27FC236}">
                            <a16:creationId xmlns:a16="http://schemas.microsoft.com/office/drawing/2014/main" xmlns="" id="{3BE59856-9558-484F-BCB3-42DBC248E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31213" y="2236788"/>
                        <a:ext cx="4794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7B556D0E-5BBD-42F9-9108-444B820FE62E}"/>
              </a:ext>
            </a:extLst>
          </p:cNvPr>
          <p:cNvGrpSpPr/>
          <p:nvPr/>
        </p:nvGrpSpPr>
        <p:grpSpPr>
          <a:xfrm>
            <a:off x="6490370" y="1664860"/>
            <a:ext cx="1797148" cy="2952700"/>
            <a:chOff x="6490370" y="1609775"/>
            <a:chExt cx="1797148" cy="2952700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xmlns="" id="{54AA8C33-B58E-4ACE-9DE2-A37C16BCCA0F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6490370" y="1815731"/>
              <a:ext cx="1797148" cy="1154489"/>
            </a:xfrm>
            <a:prstGeom prst="straightConnector1">
              <a:avLst/>
            </a:prstGeom>
            <a:ln w="44450">
              <a:solidFill>
                <a:srgbClr val="67C1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xmlns="" id="{173946AF-45C2-4C1B-8871-C590BAFCAF0B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6490370" y="2970220"/>
              <a:ext cx="1339852" cy="1265184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xmlns="" id="{6AB1C9B9-E8F3-4761-97F8-BB321D6340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2602899"/>
                </p:ext>
              </p:extLst>
            </p:nvPr>
          </p:nvGraphicFramePr>
          <p:xfrm>
            <a:off x="7248628" y="1609775"/>
            <a:ext cx="425116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Equation" r:id="rId14" imgW="203040" imgH="241200" progId="Equation.DSMT4">
                    <p:embed/>
                  </p:oleObj>
                </mc:Choice>
                <mc:Fallback>
                  <p:oleObj name="Equation" r:id="rId14" imgW="203040" imgH="24120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xmlns="" id="{6AB1C9B9-E8F3-4761-97F8-BB321D6340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248628" y="1609775"/>
                          <a:ext cx="425116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>
              <a:extLst>
                <a:ext uri="{FF2B5EF4-FFF2-40B4-BE49-F238E27FC236}">
                  <a16:creationId xmlns:a16="http://schemas.microsoft.com/office/drawing/2014/main" xmlns="" id="{32ACBC6D-8F18-4D89-8E06-7A1BD3962D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3045856"/>
                </p:ext>
              </p:extLst>
            </p:nvPr>
          </p:nvGraphicFramePr>
          <p:xfrm>
            <a:off x="7146925" y="4057650"/>
            <a:ext cx="45243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8" name="Equation" r:id="rId16" imgW="215640" imgH="241200" progId="Equation.DSMT4">
                    <p:embed/>
                  </p:oleObj>
                </mc:Choice>
                <mc:Fallback>
                  <p:oleObj name="Equation" r:id="rId16" imgW="215640" imgH="241200" progId="Equation.DSMT4">
                    <p:embed/>
                    <p:pic>
                      <p:nvPicPr>
                        <p:cNvPr id="69" name="对象 68">
                          <a:extLst>
                            <a:ext uri="{FF2B5EF4-FFF2-40B4-BE49-F238E27FC236}">
                              <a16:creationId xmlns:a16="http://schemas.microsoft.com/office/drawing/2014/main" xmlns="" id="{32ACBC6D-8F18-4D89-8E06-7A1BD3962D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146925" y="4057650"/>
                          <a:ext cx="45243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D04210D2-2B7A-400B-A0E6-7595C11DAC95}"/>
              </a:ext>
            </a:extLst>
          </p:cNvPr>
          <p:cNvSpPr txBox="1"/>
          <p:nvPr/>
        </p:nvSpPr>
        <p:spPr>
          <a:xfrm>
            <a:off x="5638800" y="302688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xmlns="" id="{E7B83F92-0A79-43DF-AEC4-EA98CB12B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294361"/>
              </p:ext>
            </p:extLst>
          </p:nvPr>
        </p:nvGraphicFramePr>
        <p:xfrm>
          <a:off x="6088111" y="4962953"/>
          <a:ext cx="34607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18" imgW="1752480" imgH="444240" progId="Equation.DSMT4">
                  <p:embed/>
                </p:oleObj>
              </mc:Choice>
              <mc:Fallback>
                <p:oleObj name="Equation" r:id="rId18" imgW="1752480" imgH="444240" progId="Equation.DSMT4">
                  <p:embed/>
                  <p:pic>
                    <p:nvPicPr>
                      <p:cNvPr id="96" name="对象 95">
                        <a:extLst>
                          <a:ext uri="{FF2B5EF4-FFF2-40B4-BE49-F238E27FC236}">
                            <a16:creationId xmlns:a16="http://schemas.microsoft.com/office/drawing/2014/main" xmlns="" id="{B5FEBC10-9FD8-4FCD-98E2-D8B8002E4B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8111" y="4962953"/>
                        <a:ext cx="3460750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xmlns="" id="{93DB7266-05AC-483B-96F5-E87426865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356517"/>
              </p:ext>
            </p:extLst>
          </p:nvPr>
        </p:nvGraphicFramePr>
        <p:xfrm>
          <a:off x="6096000" y="4966936"/>
          <a:ext cx="28844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20" imgW="1460160" imgH="419040" progId="Equation.DSMT4">
                  <p:embed/>
                </p:oleObj>
              </mc:Choice>
              <mc:Fallback>
                <p:oleObj name="Equation" r:id="rId20" imgW="1460160" imgH="419040" progId="Equation.DSMT4">
                  <p:embed/>
                  <p:pic>
                    <p:nvPicPr>
                      <p:cNvPr id="96" name="对象 95">
                        <a:extLst>
                          <a:ext uri="{FF2B5EF4-FFF2-40B4-BE49-F238E27FC236}">
                            <a16:creationId xmlns:a16="http://schemas.microsoft.com/office/drawing/2014/main" xmlns="" id="{B5FEBC10-9FD8-4FCD-98E2-D8B8002E4B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96000" y="4966936"/>
                        <a:ext cx="2884488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F0162FE4-376E-4F05-B2C4-B4ADCEB09E7A}"/>
              </a:ext>
            </a:extLst>
          </p:cNvPr>
          <p:cNvSpPr/>
          <p:nvPr/>
        </p:nvSpPr>
        <p:spPr>
          <a:xfrm>
            <a:off x="4258182" y="5112904"/>
            <a:ext cx="183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FedAccum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4F3BBFDE-86EE-49FD-8762-5BB6AD06BC85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 flipV="1">
            <a:off x="3021342" y="2276578"/>
            <a:ext cx="3021274" cy="137100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xmlns="" id="{26D139B8-A138-4107-9B9D-053E5AF387A0}"/>
              </a:ext>
            </a:extLst>
          </p:cNvPr>
          <p:cNvSpPr>
            <a:spLocks noChangeAspect="1"/>
          </p:cNvSpPr>
          <p:nvPr/>
        </p:nvSpPr>
        <p:spPr>
          <a:xfrm>
            <a:off x="6042616" y="2115688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B9502A-3F1C-47B4-B7D7-C68A060E7529}"/>
              </a:ext>
            </a:extLst>
          </p:cNvPr>
          <p:cNvSpPr>
            <a:spLocks noChangeAspect="1"/>
          </p:cNvSpPr>
          <p:nvPr/>
        </p:nvSpPr>
        <p:spPr>
          <a:xfrm>
            <a:off x="9146602" y="3367344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280016F7-EFA2-4D76-A542-218B4E9E6AA2}"/>
              </a:ext>
            </a:extLst>
          </p:cNvPr>
          <p:cNvCxnSpPr>
            <a:cxnSpLocks/>
          </p:cNvCxnSpPr>
          <p:nvPr/>
        </p:nvCxnSpPr>
        <p:spPr>
          <a:xfrm>
            <a:off x="6490370" y="2992478"/>
            <a:ext cx="2656232" cy="510494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xmlns="" id="{BAE7615A-A841-42D8-8004-CBCCA479B6EB}"/>
              </a:ext>
            </a:extLst>
          </p:cNvPr>
          <p:cNvCxnSpPr>
            <a:cxnSpLocks/>
          </p:cNvCxnSpPr>
          <p:nvPr/>
        </p:nvCxnSpPr>
        <p:spPr>
          <a:xfrm>
            <a:off x="6364396" y="2283287"/>
            <a:ext cx="2943096" cy="16933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F729EE7-E491-4037-A710-82C8E3923BE1}"/>
              </a:ext>
            </a:extLst>
          </p:cNvPr>
          <p:cNvSpPr>
            <a:spLocks noChangeAspect="1"/>
          </p:cNvSpPr>
          <p:nvPr/>
        </p:nvSpPr>
        <p:spPr>
          <a:xfrm>
            <a:off x="9321897" y="2295375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xmlns="" id="{15379817-D587-4583-91C5-9763209C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838353"/>
              </p:ext>
            </p:extLst>
          </p:nvPr>
        </p:nvGraphicFramePr>
        <p:xfrm>
          <a:off x="6035698" y="3363837"/>
          <a:ext cx="559986" cy="44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22" imgW="253800" imgH="203040" progId="Equation.DSMT4">
                  <p:embed/>
                </p:oleObj>
              </mc:Choice>
              <mc:Fallback>
                <p:oleObj name="Equation" r:id="rId22" imgW="253800" imgH="20304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xmlns="" id="{415FBEE7-C975-4F4A-ADB4-8DD0BE4AF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35698" y="3363837"/>
                        <a:ext cx="559986" cy="444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xmlns="" id="{8786619E-C801-43B4-8B92-14C8199D3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379516"/>
              </p:ext>
            </p:extLst>
          </p:nvPr>
        </p:nvGraphicFramePr>
        <p:xfrm>
          <a:off x="8968642" y="3814078"/>
          <a:ext cx="761482" cy="45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24" imgW="342720" imgH="203040" progId="Equation.DSMT4">
                  <p:embed/>
                </p:oleObj>
              </mc:Choice>
              <mc:Fallback>
                <p:oleObj name="Equation" r:id="rId24" imgW="342720" imgH="203040" progId="Equation.DSMT4">
                  <p:embed/>
                  <p:pic>
                    <p:nvPicPr>
                      <p:cNvPr id="66" name="对象 65">
                        <a:extLst>
                          <a:ext uri="{FF2B5EF4-FFF2-40B4-BE49-F238E27FC236}">
                            <a16:creationId xmlns:a16="http://schemas.microsoft.com/office/drawing/2014/main" xmlns="" id="{415FBEE7-C975-4F4A-ADB4-8DD0BE4AF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968642" y="3814078"/>
                        <a:ext cx="761482" cy="457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xmlns="" id="{AF25B41E-19D2-4B76-8CAF-5A347B8E7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091174"/>
              </p:ext>
            </p:extLst>
          </p:nvPr>
        </p:nvGraphicFramePr>
        <p:xfrm>
          <a:off x="6035698" y="5707754"/>
          <a:ext cx="309403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26" imgW="1688760" imgH="444240" progId="Equation.DSMT4">
                  <p:embed/>
                </p:oleObj>
              </mc:Choice>
              <mc:Fallback>
                <p:oleObj name="Equation" r:id="rId26" imgW="16887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35698" y="5707754"/>
                        <a:ext cx="3094037" cy="81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01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-0.01146 -0.1057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  <p:bldP spid="38" grpId="0" animBg="1"/>
      <p:bldP spid="42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of FedEraser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1BE79E89-3D79-4526-BE4C-0BA4C6A3994F}"/>
              </a:ext>
            </a:extLst>
          </p:cNvPr>
          <p:cNvCxnSpPr>
            <a:cxnSpLocks/>
          </p:cNvCxnSpPr>
          <p:nvPr/>
        </p:nvCxnSpPr>
        <p:spPr>
          <a:xfrm rot="20114216" flipV="1">
            <a:off x="2694115" y="2153316"/>
            <a:ext cx="1737510" cy="1202168"/>
          </a:xfrm>
          <a:prstGeom prst="straightConnector1">
            <a:avLst/>
          </a:prstGeom>
          <a:ln w="44450">
            <a:solidFill>
              <a:srgbClr val="67C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6B735BFE-1886-459C-9FB3-5FE7E92DAC44}"/>
              </a:ext>
            </a:extLst>
          </p:cNvPr>
          <p:cNvCxnSpPr>
            <a:cxnSpLocks/>
          </p:cNvCxnSpPr>
          <p:nvPr/>
        </p:nvCxnSpPr>
        <p:spPr>
          <a:xfrm>
            <a:off x="3025773" y="3664105"/>
            <a:ext cx="2040168" cy="188239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4B7980AC-2317-45A9-83C1-BE006D80114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3021342" y="2970220"/>
            <a:ext cx="3147248" cy="677363"/>
          </a:xfrm>
          <a:prstGeom prst="straightConnector1">
            <a:avLst/>
          </a:prstGeom>
          <a:ln w="76200">
            <a:solidFill>
              <a:schemeClr val="tx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D5597AB6-A80C-4E3E-9FA8-58CF55898CDF}"/>
              </a:ext>
            </a:extLst>
          </p:cNvPr>
          <p:cNvSpPr>
            <a:spLocks noChangeAspect="1"/>
          </p:cNvSpPr>
          <p:nvPr/>
        </p:nvSpPr>
        <p:spPr>
          <a:xfrm>
            <a:off x="6168590" y="2809330"/>
            <a:ext cx="321780" cy="321780"/>
          </a:xfrm>
          <a:prstGeom prst="ellipse">
            <a:avLst/>
          </a:prstGeom>
          <a:solidFill>
            <a:srgbClr val="2E95D0">
              <a:alpha val="25000"/>
            </a:srgbClr>
          </a:solidFill>
          <a:ln w="28575" cap="flat" cmpd="sng" algn="ctr">
            <a:solidFill>
              <a:schemeClr val="dk1">
                <a:alpha val="25000"/>
              </a:schemeClr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xmlns="" id="{75640E7B-5F10-4AF3-B8A1-A8E338F3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863875"/>
              </p:ext>
            </p:extLst>
          </p:nvPr>
        </p:nvGraphicFramePr>
        <p:xfrm>
          <a:off x="3221379" y="1872715"/>
          <a:ext cx="603499" cy="52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4" imgW="279360" imgH="241200" progId="Equation.DSMT4">
                  <p:embed/>
                </p:oleObj>
              </mc:Choice>
              <mc:Fallback>
                <p:oleObj name="Equation" r:id="rId4" imgW="279360" imgH="24120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xmlns="" id="{75640E7B-5F10-4AF3-B8A1-A8E338F358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1379" y="1872715"/>
                        <a:ext cx="603499" cy="52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" name="组合 93">
            <a:extLst>
              <a:ext uri="{FF2B5EF4-FFF2-40B4-BE49-F238E27FC236}">
                <a16:creationId xmlns:a16="http://schemas.microsoft.com/office/drawing/2014/main" xmlns="" id="{200E748B-A407-400B-8E01-7F85704F7E2D}"/>
              </a:ext>
            </a:extLst>
          </p:cNvPr>
          <p:cNvGrpSpPr/>
          <p:nvPr/>
        </p:nvGrpSpPr>
        <p:grpSpPr>
          <a:xfrm>
            <a:off x="2488062" y="3486693"/>
            <a:ext cx="831850" cy="869810"/>
            <a:chOff x="2488062" y="3431608"/>
            <a:chExt cx="831850" cy="869810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C312C0DF-17D8-478F-936F-DD73516F81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9562" y="3431608"/>
              <a:ext cx="321780" cy="321780"/>
            </a:xfrm>
            <a:prstGeom prst="ellipse">
              <a:avLst/>
            </a:prstGeom>
            <a:solidFill>
              <a:srgbClr val="2E95D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xmlns="" id="{415FBEE7-C975-4F4A-ADB4-8DD0BE4AFF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88062" y="3813782"/>
            <a:ext cx="831850" cy="4876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Equation" r:id="rId6" imgW="1105002" imgH="647765" progId="Equation.DSMT4">
                    <p:embed/>
                  </p:oleObj>
                </mc:Choice>
                <mc:Fallback>
                  <p:oleObj name="Equation" r:id="rId6" imgW="1105002" imgH="647765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xmlns="" id="{415FBEE7-C975-4F4A-ADB4-8DD0BE4AFF2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488062" y="3813782"/>
                          <a:ext cx="831850" cy="4876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xmlns="" id="{E0159315-6DDA-4116-891B-A1881B599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220722"/>
              </p:ext>
            </p:extLst>
          </p:nvPr>
        </p:nvGraphicFramePr>
        <p:xfrm>
          <a:off x="4311641" y="3941536"/>
          <a:ext cx="584534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8" imgW="279360" imgH="241200" progId="Equation.DSMT4">
                  <p:embed/>
                </p:oleObj>
              </mc:Choice>
              <mc:Fallback>
                <p:oleObj name="Equation" r:id="rId8" imgW="279360" imgH="241200" progId="Equation.DSMT4">
                  <p:embed/>
                  <p:pic>
                    <p:nvPicPr>
                      <p:cNvPr id="65" name="对象 64">
                        <a:extLst>
                          <a:ext uri="{FF2B5EF4-FFF2-40B4-BE49-F238E27FC236}">
                            <a16:creationId xmlns:a16="http://schemas.microsoft.com/office/drawing/2014/main" xmlns="" id="{E0159315-6DDA-4116-891B-A1881B599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1641" y="3941536"/>
                        <a:ext cx="584534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D04210D2-2B7A-400B-A0E6-7595C11DAC95}"/>
              </a:ext>
            </a:extLst>
          </p:cNvPr>
          <p:cNvSpPr txBox="1"/>
          <p:nvPr/>
        </p:nvSpPr>
        <p:spPr>
          <a:xfrm>
            <a:off x="5638800" y="302688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4F3BBFDE-86EE-49FD-8762-5BB6AD06BC85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 flipV="1">
            <a:off x="3021342" y="2276578"/>
            <a:ext cx="3021274" cy="137100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xmlns="" id="{C8B9502A-3F1C-47B4-B7D7-C68A060E7529}"/>
              </a:ext>
            </a:extLst>
          </p:cNvPr>
          <p:cNvSpPr>
            <a:spLocks noChangeAspect="1"/>
          </p:cNvSpPr>
          <p:nvPr/>
        </p:nvSpPr>
        <p:spPr>
          <a:xfrm>
            <a:off x="9146602" y="3367344"/>
            <a:ext cx="321780" cy="321780"/>
          </a:xfrm>
          <a:prstGeom prst="ellipse">
            <a:avLst/>
          </a:prstGeom>
          <a:solidFill>
            <a:srgbClr val="2E95D0">
              <a:alpha val="25000"/>
            </a:srgbClr>
          </a:solidFill>
          <a:ln w="28575" cap="flat" cmpd="sng" algn="ctr">
            <a:solidFill>
              <a:schemeClr val="dk1">
                <a:alpha val="25000"/>
              </a:schemeClr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280016F7-EFA2-4D76-A542-218B4E9E6AA2}"/>
              </a:ext>
            </a:extLst>
          </p:cNvPr>
          <p:cNvCxnSpPr>
            <a:cxnSpLocks/>
          </p:cNvCxnSpPr>
          <p:nvPr/>
        </p:nvCxnSpPr>
        <p:spPr>
          <a:xfrm>
            <a:off x="6490370" y="2992478"/>
            <a:ext cx="2656232" cy="510494"/>
          </a:xfrm>
          <a:prstGeom prst="straightConnector1">
            <a:avLst/>
          </a:prstGeom>
          <a:ln w="76200">
            <a:solidFill>
              <a:schemeClr val="tx1">
                <a:alpha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6F2A9033-D0ED-48B5-A617-101A8B4C32C9}"/>
              </a:ext>
            </a:extLst>
          </p:cNvPr>
          <p:cNvGrpSpPr/>
          <p:nvPr/>
        </p:nvGrpSpPr>
        <p:grpSpPr>
          <a:xfrm>
            <a:off x="6042616" y="976267"/>
            <a:ext cx="3601061" cy="2952700"/>
            <a:chOff x="6042616" y="976267"/>
            <a:chExt cx="3601061" cy="2952700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xmlns="" id="{54AA8C33-B58E-4ACE-9DE2-A37C16BCCA0F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V="1">
              <a:off x="6375796" y="1127138"/>
              <a:ext cx="1797148" cy="1154489"/>
            </a:xfrm>
            <a:prstGeom prst="straightConnector1">
              <a:avLst/>
            </a:prstGeom>
            <a:ln w="44450">
              <a:solidFill>
                <a:srgbClr val="67C1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xmlns="" id="{173946AF-45C2-4C1B-8871-C590BAFCAF0B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>
              <a:off x="6375796" y="2281627"/>
              <a:ext cx="1339852" cy="1265184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xmlns="" id="{6AB1C9B9-E8F3-4761-97F8-BB321D6340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6805883"/>
                </p:ext>
              </p:extLst>
            </p:nvPr>
          </p:nvGraphicFramePr>
          <p:xfrm>
            <a:off x="7134054" y="976267"/>
            <a:ext cx="425116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Equation" r:id="rId10" imgW="203040" imgH="241200" progId="Equation.DSMT4">
                    <p:embed/>
                  </p:oleObj>
                </mc:Choice>
                <mc:Fallback>
                  <p:oleObj name="Equation" r:id="rId10" imgW="203040" imgH="24120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xmlns="" id="{6AB1C9B9-E8F3-4761-97F8-BB321D6340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134054" y="976267"/>
                          <a:ext cx="425116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对象 68">
              <a:extLst>
                <a:ext uri="{FF2B5EF4-FFF2-40B4-BE49-F238E27FC236}">
                  <a16:creationId xmlns:a16="http://schemas.microsoft.com/office/drawing/2014/main" xmlns="" id="{32ACBC6D-8F18-4D89-8E06-7A1BD3962D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2123132"/>
                </p:ext>
              </p:extLst>
            </p:nvPr>
          </p:nvGraphicFramePr>
          <p:xfrm>
            <a:off x="7032351" y="3424142"/>
            <a:ext cx="452438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Equation" r:id="rId12" imgW="215640" imgH="241200" progId="Equation.DSMT4">
                    <p:embed/>
                  </p:oleObj>
                </mc:Choice>
                <mc:Fallback>
                  <p:oleObj name="Equation" r:id="rId12" imgW="215640" imgH="241200" progId="Equation.DSMT4">
                    <p:embed/>
                    <p:pic>
                      <p:nvPicPr>
                        <p:cNvPr id="69" name="对象 68">
                          <a:extLst>
                            <a:ext uri="{FF2B5EF4-FFF2-40B4-BE49-F238E27FC236}">
                              <a16:creationId xmlns:a16="http://schemas.microsoft.com/office/drawing/2014/main" xmlns="" id="{32ACBC6D-8F18-4D89-8E06-7A1BD3962D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032351" y="3424142"/>
                          <a:ext cx="452438" cy="504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26D139B8-A138-4107-9B9D-053E5AF38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616" y="2115688"/>
              <a:ext cx="321780" cy="321780"/>
            </a:xfrm>
            <a:prstGeom prst="ellipse">
              <a:avLst/>
            </a:prstGeom>
            <a:solidFill>
              <a:srgbClr val="2E95D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xmlns="" id="{BAE7615A-A841-42D8-8004-CBCCA479B6EB}"/>
                </a:ext>
              </a:extLst>
            </p:cNvPr>
            <p:cNvCxnSpPr>
              <a:cxnSpLocks/>
            </p:cNvCxnSpPr>
            <p:nvPr/>
          </p:nvCxnSpPr>
          <p:spPr>
            <a:xfrm>
              <a:off x="6364396" y="2283287"/>
              <a:ext cx="2943096" cy="1693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F729EE7-E491-4037-A710-82C8E3923B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1897" y="2295375"/>
              <a:ext cx="321780" cy="321780"/>
            </a:xfrm>
            <a:prstGeom prst="ellipse">
              <a:avLst/>
            </a:prstGeom>
            <a:solidFill>
              <a:srgbClr val="2E95D0"/>
            </a:solidFill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xmlns="" id="{15379817-D587-4583-91C5-9763209C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696120"/>
              </p:ext>
            </p:extLst>
          </p:nvPr>
        </p:nvGraphicFramePr>
        <p:xfrm>
          <a:off x="6035698" y="3363837"/>
          <a:ext cx="559986" cy="44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14" imgW="253800" imgH="203040" progId="Equation.DSMT4">
                  <p:embed/>
                </p:oleObj>
              </mc:Choice>
              <mc:Fallback>
                <p:oleObj name="Equation" r:id="rId14" imgW="253800" imgH="20304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xmlns="" id="{15379817-D587-4583-91C5-9763209C8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35698" y="3363837"/>
                        <a:ext cx="559986" cy="444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xmlns="" id="{8786619E-C801-43B4-8B92-14C8199D3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416852"/>
              </p:ext>
            </p:extLst>
          </p:nvPr>
        </p:nvGraphicFramePr>
        <p:xfrm>
          <a:off x="8968642" y="3814078"/>
          <a:ext cx="761482" cy="45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16" imgW="342720" imgH="203040" progId="Equation.DSMT4">
                  <p:embed/>
                </p:oleObj>
              </mc:Choice>
              <mc:Fallback>
                <p:oleObj name="Equation" r:id="rId16" imgW="342720" imgH="20304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xmlns="" id="{8786619E-C801-43B4-8B92-14C8199D3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968642" y="3814078"/>
                        <a:ext cx="761482" cy="457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xmlns="" id="{20D6ABFE-D2E3-4A9F-8F80-17F43FB7EB5A}"/>
              </a:ext>
            </a:extLst>
          </p:cNvPr>
          <p:cNvSpPr/>
          <p:nvPr/>
        </p:nvSpPr>
        <p:spPr>
          <a:xfrm>
            <a:off x="5420300" y="976266"/>
            <a:ext cx="4439796" cy="34150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xmlns="" id="{445C6169-DA5E-4423-A056-CE3AC82D3C8E}"/>
              </a:ext>
            </a:extLst>
          </p:cNvPr>
          <p:cNvSpPr txBox="1"/>
          <p:nvPr/>
        </p:nvSpPr>
        <p:spPr>
          <a:xfrm>
            <a:off x="2136416" y="4907748"/>
            <a:ext cx="8064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of 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FedAccum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The retained updates of the remaining clients are not trained from the re-aggregated model.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dirty="0">
              <a:solidFill>
                <a:srgbClr val="C00000"/>
              </a:solidFill>
              <a:latin typeface="Georgia(body)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96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046 L -0.14649 0.0907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 animBg="1"/>
      <p:bldP spid="95" grpId="0"/>
      <p:bldP spid="42" grpId="0" animBg="1"/>
      <p:bldP spid="3" grpId="0" animBg="1"/>
      <p:bldP spid="3" grpId="1" animBg="1"/>
      <p:bldP spid="45" grpId="0"/>
      <p:bldP spid="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of FedEraser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xmlns="" id="{1D3F7FE4-4A94-4495-B28C-0B328E496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619499"/>
              </p:ext>
            </p:extLst>
          </p:nvPr>
        </p:nvGraphicFramePr>
        <p:xfrm>
          <a:off x="5349428" y="1615906"/>
          <a:ext cx="4238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4" imgW="203040" imgH="241200" progId="Equation.DSMT4">
                  <p:embed/>
                </p:oleObj>
              </mc:Choice>
              <mc:Fallback>
                <p:oleObj name="Equation" r:id="rId4" imgW="203040" imgH="24120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xmlns="" id="{21C3A02E-71A6-4F38-9C1B-650F3024F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49428" y="1615906"/>
                        <a:ext cx="423863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xmlns="" id="{463D4AE3-3EEE-4825-9DEC-2A12802319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277808"/>
              </p:ext>
            </p:extLst>
          </p:nvPr>
        </p:nvGraphicFramePr>
        <p:xfrm>
          <a:off x="5247725" y="4063781"/>
          <a:ext cx="4524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6" imgW="215640" imgH="241200" progId="Equation.DSMT4">
                  <p:embed/>
                </p:oleObj>
              </mc:Choice>
              <mc:Fallback>
                <p:oleObj name="Equation" r:id="rId6" imgW="215640" imgH="24120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xmlns="" id="{A2CAE37F-D3D1-44D6-9428-D4D0A3E74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7725" y="4063781"/>
                        <a:ext cx="452438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xmlns="" id="{2A6062DB-61DC-4841-B453-C31316F64F6E}"/>
              </a:ext>
            </a:extLst>
          </p:cNvPr>
          <p:cNvCxnSpPr>
            <a:cxnSpLocks/>
          </p:cNvCxnSpPr>
          <p:nvPr/>
        </p:nvCxnSpPr>
        <p:spPr>
          <a:xfrm>
            <a:off x="4579770" y="2922926"/>
            <a:ext cx="2943096" cy="16933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FB2C7F72-25F5-4A8A-B373-E83CE94459D1}"/>
              </a:ext>
            </a:extLst>
          </p:cNvPr>
          <p:cNvSpPr>
            <a:spLocks noChangeAspect="1"/>
          </p:cNvSpPr>
          <p:nvPr/>
        </p:nvSpPr>
        <p:spPr>
          <a:xfrm>
            <a:off x="7537271" y="2935014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B8873D80-B935-4AAF-8B35-46A415194BCD}"/>
              </a:ext>
            </a:extLst>
          </p:cNvPr>
          <p:cNvCxnSpPr>
            <a:cxnSpLocks/>
          </p:cNvCxnSpPr>
          <p:nvPr/>
        </p:nvCxnSpPr>
        <p:spPr>
          <a:xfrm flipV="1">
            <a:off x="4590809" y="2071669"/>
            <a:ext cx="656916" cy="851059"/>
          </a:xfrm>
          <a:prstGeom prst="straightConnector1">
            <a:avLst/>
          </a:prstGeom>
          <a:ln w="44450">
            <a:solidFill>
              <a:srgbClr val="67C1A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xmlns="" id="{8B0CA40D-E844-430B-B3B6-66CA914E1820}"/>
              </a:ext>
            </a:extLst>
          </p:cNvPr>
          <p:cNvCxnSpPr>
            <a:cxnSpLocks/>
            <a:stCxn id="40" idx="6"/>
          </p:cNvCxnSpPr>
          <p:nvPr/>
        </p:nvCxnSpPr>
        <p:spPr>
          <a:xfrm>
            <a:off x="4579770" y="2916217"/>
            <a:ext cx="982216" cy="615814"/>
          </a:xfrm>
          <a:prstGeom prst="straightConnector1">
            <a:avLst/>
          </a:prstGeom>
          <a:ln w="4445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xmlns="" id="{C959B0CB-A704-49CB-A2B4-F4500FB3DCC5}"/>
              </a:ext>
            </a:extLst>
          </p:cNvPr>
          <p:cNvSpPr>
            <a:spLocks noChangeAspect="1"/>
          </p:cNvSpPr>
          <p:nvPr/>
        </p:nvSpPr>
        <p:spPr>
          <a:xfrm>
            <a:off x="4257990" y="2755327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xmlns="" id="{C6E8777C-D8C4-40C4-9404-EB7EE28198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524659"/>
              </p:ext>
            </p:extLst>
          </p:nvPr>
        </p:nvGraphicFramePr>
        <p:xfrm>
          <a:off x="4517662" y="1880591"/>
          <a:ext cx="435984" cy="544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8" imgW="203040" imgH="253800" progId="Equation.DSMT4">
                  <p:embed/>
                </p:oleObj>
              </mc:Choice>
              <mc:Fallback>
                <p:oleObj name="Equation" r:id="rId8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17662" y="1880591"/>
                        <a:ext cx="435984" cy="544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xmlns="" id="{3B45D72F-A7EA-496D-B792-6D1E333C3B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1527"/>
              </p:ext>
            </p:extLst>
          </p:nvPr>
        </p:nvGraphicFramePr>
        <p:xfrm>
          <a:off x="4122474" y="3207988"/>
          <a:ext cx="559986" cy="444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10" imgW="253800" imgH="203040" progId="Equation.DSMT4">
                  <p:embed/>
                </p:oleObj>
              </mc:Choice>
              <mc:Fallback>
                <p:oleObj name="Equation" r:id="rId10" imgW="253800" imgH="20304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xmlns="" id="{15379817-D587-4583-91C5-9763209C8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22474" y="3207988"/>
                        <a:ext cx="559986" cy="444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xmlns="" id="{C4E3D9CC-E887-455C-AD70-88279E0F18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947709"/>
              </p:ext>
            </p:extLst>
          </p:nvPr>
        </p:nvGraphicFramePr>
        <p:xfrm>
          <a:off x="5852434" y="3045872"/>
          <a:ext cx="4476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12" imgW="447547" imgH="504871" progId="Equation.DSMT4">
                  <p:embed/>
                </p:oleObj>
              </mc:Choice>
              <mc:Fallback>
                <p:oleObj name="Equation" r:id="rId12" imgW="447547" imgH="50487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52434" y="3045872"/>
                        <a:ext cx="447675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61D9041E-D886-4D2D-B609-329316B9E657}"/>
              </a:ext>
            </a:extLst>
          </p:cNvPr>
          <p:cNvGrpSpPr/>
          <p:nvPr/>
        </p:nvGrpSpPr>
        <p:grpSpPr>
          <a:xfrm>
            <a:off x="2793661" y="1766777"/>
            <a:ext cx="3594657" cy="2309176"/>
            <a:chOff x="2633641" y="2361137"/>
            <a:chExt cx="3594657" cy="2309176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xmlns="" id="{21FFEB3F-72E3-4039-80B3-DE3644032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1150" y="2361137"/>
              <a:ext cx="1797148" cy="1154489"/>
            </a:xfrm>
            <a:prstGeom prst="straightConnector1">
              <a:avLst/>
            </a:prstGeom>
            <a:ln w="44450">
              <a:solidFill>
                <a:srgbClr val="67C1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xmlns="" id="{469A2182-662B-4436-8A4C-E43E355C06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3641" y="3515824"/>
              <a:ext cx="1797148" cy="1154489"/>
            </a:xfrm>
            <a:prstGeom prst="straightConnector1">
              <a:avLst/>
            </a:prstGeom>
            <a:ln w="44450">
              <a:solidFill>
                <a:srgbClr val="67C1A6">
                  <a:alpha val="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16F9C03E-4773-4953-B5A1-AF863FB61BD5}"/>
              </a:ext>
            </a:extLst>
          </p:cNvPr>
          <p:cNvGrpSpPr/>
          <p:nvPr/>
        </p:nvGrpSpPr>
        <p:grpSpPr>
          <a:xfrm>
            <a:off x="3252761" y="1654364"/>
            <a:ext cx="2678261" cy="2532086"/>
            <a:chOff x="3092741" y="2248724"/>
            <a:chExt cx="2678261" cy="2532086"/>
          </a:xfrm>
        </p:grpSpPr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xmlns="" id="{B6CE88E5-10ED-4AE3-8B7A-DE58D9BE4446}"/>
                </a:ext>
              </a:extLst>
            </p:cNvPr>
            <p:cNvCxnSpPr>
              <a:cxnSpLocks/>
            </p:cNvCxnSpPr>
            <p:nvPr/>
          </p:nvCxnSpPr>
          <p:spPr>
            <a:xfrm>
              <a:off x="3092741" y="2248724"/>
              <a:ext cx="1339852" cy="1265184"/>
            </a:xfrm>
            <a:prstGeom prst="straightConnector1">
              <a:avLst/>
            </a:prstGeom>
            <a:ln w="44450">
              <a:solidFill>
                <a:srgbClr val="00B0F0">
                  <a:alpha val="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xmlns="" id="{E258C729-6F3B-4953-8B2D-95010A08ED8D}"/>
                </a:ext>
              </a:extLst>
            </p:cNvPr>
            <p:cNvCxnSpPr>
              <a:cxnSpLocks/>
            </p:cNvCxnSpPr>
            <p:nvPr/>
          </p:nvCxnSpPr>
          <p:spPr>
            <a:xfrm>
              <a:off x="4431150" y="3515626"/>
              <a:ext cx="1339852" cy="1265184"/>
            </a:xfrm>
            <a:prstGeom prst="straightConnector1">
              <a:avLst/>
            </a:prstGeom>
            <a:ln w="444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xmlns="" id="{E6EF6631-5E3D-4DEC-ADA1-8056B30F0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493431"/>
              </p:ext>
            </p:extLst>
          </p:nvPr>
        </p:nvGraphicFramePr>
        <p:xfrm>
          <a:off x="5508229" y="1555742"/>
          <a:ext cx="422793" cy="50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14" imgW="203040" imgH="241200" progId="Equation.DSMT4">
                  <p:embed/>
                </p:oleObj>
              </mc:Choice>
              <mc:Fallback>
                <p:oleObj name="Equation" r:id="rId14" imgW="203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08229" y="1555742"/>
                        <a:ext cx="422793" cy="50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xmlns="" id="{DABA5EDB-12AC-4CCF-B09E-EF36D8EAE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661543"/>
              </p:ext>
            </p:extLst>
          </p:nvPr>
        </p:nvGraphicFramePr>
        <p:xfrm>
          <a:off x="6300109" y="3935416"/>
          <a:ext cx="475642" cy="50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00109" y="3935416"/>
                        <a:ext cx="475642" cy="502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组合 85">
            <a:extLst>
              <a:ext uri="{FF2B5EF4-FFF2-40B4-BE49-F238E27FC236}">
                <a16:creationId xmlns:a16="http://schemas.microsoft.com/office/drawing/2014/main" xmlns="" id="{8E3127E0-AD77-4CC9-A044-A4B5098D438F}"/>
              </a:ext>
            </a:extLst>
          </p:cNvPr>
          <p:cNvGrpSpPr/>
          <p:nvPr/>
        </p:nvGrpSpPr>
        <p:grpSpPr>
          <a:xfrm>
            <a:off x="1107566" y="5124602"/>
            <a:ext cx="3631959" cy="549088"/>
            <a:chOff x="1107566" y="5124602"/>
            <a:chExt cx="3631959" cy="549088"/>
          </a:xfrm>
        </p:grpSpPr>
        <p:graphicFrame>
          <p:nvGraphicFramePr>
            <p:cNvPr id="77" name="对象 76">
              <a:extLst>
                <a:ext uri="{FF2B5EF4-FFF2-40B4-BE49-F238E27FC236}">
                  <a16:creationId xmlns:a16="http://schemas.microsoft.com/office/drawing/2014/main" xmlns="" id="{0B50CD44-138B-494C-BA63-1D696562952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0171334"/>
                </p:ext>
              </p:extLst>
            </p:nvPr>
          </p:nvGraphicFramePr>
          <p:xfrm>
            <a:off x="4272800" y="5124602"/>
            <a:ext cx="466725" cy="549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Equation" r:id="rId18" imgW="215640" imgH="253800" progId="Equation.DSMT4">
                    <p:embed/>
                  </p:oleObj>
                </mc:Choice>
                <mc:Fallback>
                  <p:oleObj name="Equation" r:id="rId18" imgW="215640" imgH="253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4272800" y="5124602"/>
                          <a:ext cx="466725" cy="549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9F951538-CADD-42F0-91D5-374F5D4A53D4}"/>
                </a:ext>
              </a:extLst>
            </p:cNvPr>
            <p:cNvSpPr/>
            <p:nvPr/>
          </p:nvSpPr>
          <p:spPr>
            <a:xfrm>
              <a:off x="1107566" y="5204890"/>
              <a:ext cx="3039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Calibration Training: </a:t>
              </a:r>
              <a:endParaRPr lang="zh-CN" altLang="en-US" sz="2000" dirty="0"/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xmlns="" id="{D6ECEF40-082A-414F-B959-14E45C9C6E5D}"/>
              </a:ext>
            </a:extLst>
          </p:cNvPr>
          <p:cNvGrpSpPr/>
          <p:nvPr/>
        </p:nvGrpSpPr>
        <p:grpSpPr>
          <a:xfrm>
            <a:off x="5839497" y="5126038"/>
            <a:ext cx="5619078" cy="617537"/>
            <a:chOff x="5839497" y="5126038"/>
            <a:chExt cx="5619078" cy="617537"/>
          </a:xfrm>
        </p:grpSpPr>
        <p:graphicFrame>
          <p:nvGraphicFramePr>
            <p:cNvPr id="78" name="对象 77">
              <a:extLst>
                <a:ext uri="{FF2B5EF4-FFF2-40B4-BE49-F238E27FC236}">
                  <a16:creationId xmlns:a16="http://schemas.microsoft.com/office/drawing/2014/main" xmlns="" id="{7137E2BB-CD2D-47B6-89DC-BD6DEEF40DE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0618590"/>
                </p:ext>
              </p:extLst>
            </p:nvPr>
          </p:nvGraphicFramePr>
          <p:xfrm>
            <a:off x="8826500" y="5126038"/>
            <a:ext cx="2632075" cy="617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name="Equation" r:id="rId20" imgW="1244520" imgH="291960" progId="Equation.DSMT4">
                    <p:embed/>
                  </p:oleObj>
                </mc:Choice>
                <mc:Fallback>
                  <p:oleObj name="Equation" r:id="rId20" imgW="1244520" imgH="2919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8826500" y="5126038"/>
                          <a:ext cx="2632075" cy="617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7DB1D643-88C2-48CE-8303-5034D6EB6A6C}"/>
                </a:ext>
              </a:extLst>
            </p:cNvPr>
            <p:cNvSpPr/>
            <p:nvPr/>
          </p:nvSpPr>
          <p:spPr>
            <a:xfrm>
              <a:off x="5839497" y="5204890"/>
              <a:ext cx="3039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Update Calibrating: </a:t>
              </a:r>
              <a:endParaRPr lang="zh-CN" altLang="en-US" sz="2000" dirty="0"/>
            </a:p>
          </p:txBody>
        </p:sp>
      </p:grp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xmlns="" id="{55EFADDD-119D-4B25-BF64-11F46502A43E}"/>
              </a:ext>
            </a:extLst>
          </p:cNvPr>
          <p:cNvCxnSpPr>
            <a:cxnSpLocks/>
          </p:cNvCxnSpPr>
          <p:nvPr/>
        </p:nvCxnSpPr>
        <p:spPr>
          <a:xfrm flipV="1">
            <a:off x="4590809" y="2438858"/>
            <a:ext cx="2838691" cy="48851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C0CC1F2-F6F2-48F3-9493-B4B53CB86415}"/>
              </a:ext>
            </a:extLst>
          </p:cNvPr>
          <p:cNvSpPr>
            <a:spLocks noChangeAspect="1"/>
          </p:cNvSpPr>
          <p:nvPr/>
        </p:nvSpPr>
        <p:spPr>
          <a:xfrm>
            <a:off x="7440539" y="2244208"/>
            <a:ext cx="321780" cy="321780"/>
          </a:xfrm>
          <a:prstGeom prst="ellipse">
            <a:avLst/>
          </a:prstGeom>
          <a:solidFill>
            <a:srgbClr val="2E95D0"/>
          </a:solid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0" name="对象 79">
            <a:extLst>
              <a:ext uri="{FF2B5EF4-FFF2-40B4-BE49-F238E27FC236}">
                <a16:creationId xmlns:a16="http://schemas.microsoft.com/office/drawing/2014/main" xmlns="" id="{8AFE047B-6F3A-4917-8BC4-340D336AD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311542"/>
              </p:ext>
            </p:extLst>
          </p:nvPr>
        </p:nvGraphicFramePr>
        <p:xfrm>
          <a:off x="7981604" y="2071669"/>
          <a:ext cx="780435" cy="54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22" imgW="342720" imgH="241200" progId="Equation.DSMT4">
                  <p:embed/>
                </p:oleObj>
              </mc:Choice>
              <mc:Fallback>
                <p:oleObj name="Equation" r:id="rId22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981604" y="2071669"/>
                        <a:ext cx="780435" cy="54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" name="组合 88">
            <a:extLst>
              <a:ext uri="{FF2B5EF4-FFF2-40B4-BE49-F238E27FC236}">
                <a16:creationId xmlns:a16="http://schemas.microsoft.com/office/drawing/2014/main" xmlns="" id="{34FC2FC9-725B-4AC9-A107-4487016D59DB}"/>
              </a:ext>
            </a:extLst>
          </p:cNvPr>
          <p:cNvGrpSpPr/>
          <p:nvPr/>
        </p:nvGrpSpPr>
        <p:grpSpPr>
          <a:xfrm>
            <a:off x="1107566" y="5771357"/>
            <a:ext cx="7614051" cy="814387"/>
            <a:chOff x="1107566" y="5771357"/>
            <a:chExt cx="7614051" cy="814387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5472721E-B516-444D-96D6-9D05C05E9DC7}"/>
                </a:ext>
              </a:extLst>
            </p:cNvPr>
            <p:cNvSpPr/>
            <p:nvPr/>
          </p:nvSpPr>
          <p:spPr>
            <a:xfrm>
              <a:off x="1107566" y="5883710"/>
              <a:ext cx="50174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Aggregating and Unlearning: </a:t>
              </a:r>
              <a:endParaRPr lang="zh-CN" altLang="en-US" sz="2000" dirty="0"/>
            </a:p>
          </p:txBody>
        </p:sp>
        <p:graphicFrame>
          <p:nvGraphicFramePr>
            <p:cNvPr id="91" name="对象 90">
              <a:extLst>
                <a:ext uri="{FF2B5EF4-FFF2-40B4-BE49-F238E27FC236}">
                  <a16:creationId xmlns:a16="http://schemas.microsoft.com/office/drawing/2014/main" xmlns="" id="{9C245890-C625-4943-8839-FDF6CC0DF6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6221310"/>
                </p:ext>
              </p:extLst>
            </p:nvPr>
          </p:nvGraphicFramePr>
          <p:xfrm>
            <a:off x="5605355" y="5771357"/>
            <a:ext cx="3116262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Equation" r:id="rId24" imgW="1701720" imgH="444240" progId="Equation.DSMT4">
                    <p:embed/>
                  </p:oleObj>
                </mc:Choice>
                <mc:Fallback>
                  <p:oleObj name="Equation" r:id="rId24" imgW="1701720" imgH="44424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xmlns="" id="{AF25B41E-19D2-4B76-8CAF-5A347B8E74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605355" y="5771357"/>
                          <a:ext cx="3116262" cy="814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4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320000"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80000">
                                      <p:cBhvr>
                                        <p:cTn id="3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Consumption Analysis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0746FF10-F640-455C-9334-5E80EB2FB741}"/>
                  </a:ext>
                </a:extLst>
              </p:cNvPr>
              <p:cNvSpPr txBox="1"/>
              <p:nvPr/>
            </p:nvSpPr>
            <p:spPr>
              <a:xfrm>
                <a:off x="838200" y="997651"/>
                <a:ext cx="1051560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Hyper-Parameters of FedEraser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Calibration ratio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controls the round number of the calibration training of each federated client.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Retaining interval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controls the size of the saving interval of the client updates. 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46FF10-F640-455C-9334-5E80EB2FB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97651"/>
                <a:ext cx="10515600" cy="1969770"/>
              </a:xfrm>
              <a:prstGeom prst="rect">
                <a:avLst/>
              </a:prstGeom>
              <a:blipFill>
                <a:blip r:embed="rId3"/>
                <a:stretch>
                  <a:fillRect l="-928" t="-3096" b="-6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id="{E9CD0926-88EE-4B4F-9F40-1FA97B3D73DA}"/>
                  </a:ext>
                </a:extLst>
              </p:cNvPr>
              <p:cNvSpPr txBox="1"/>
              <p:nvPr/>
            </p:nvSpPr>
            <p:spPr>
              <a:xfrm>
                <a:off x="838200" y="2996314"/>
                <a:ext cx="10515600" cy="1239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Speed-Up of FedEraser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Ratio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can provide a speed-up of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times.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Interval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can provide a speed-up of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times.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9CD0926-88EE-4B4F-9F40-1FA97B3D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6314"/>
                <a:ext cx="10515600" cy="1239442"/>
              </a:xfrm>
              <a:prstGeom prst="rect">
                <a:avLst/>
              </a:prstGeom>
              <a:blipFill>
                <a:blip r:embed="rId4"/>
                <a:stretch>
                  <a:fillRect l="-928" t="-4926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631E915D-402A-4CA0-B833-F8D3DD50A5C1}"/>
                  </a:ext>
                </a:extLst>
              </p:cNvPr>
              <p:cNvSpPr/>
              <p:nvPr/>
            </p:nvSpPr>
            <p:spPr>
              <a:xfrm>
                <a:off x="838200" y="4170117"/>
                <a:ext cx="10515600" cy="83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Overall, FedEraser can reduce the time consumption by </a:t>
                </a:r>
              </a:p>
              <a:p>
                <a:pPr lvl="1"/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𝒓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times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compared with retraining from scratch. 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31E915D-402A-4CA0-B833-F8D3DD50A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0117"/>
                <a:ext cx="10515600" cy="839332"/>
              </a:xfrm>
              <a:prstGeom prst="rect">
                <a:avLst/>
              </a:prstGeom>
              <a:blipFill>
                <a:blip r:embed="rId5"/>
                <a:stretch>
                  <a:fillRect t="-5797" b="-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2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Setup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 and Model Architecture</a:t>
            </a:r>
          </a:p>
          <a:p>
            <a:pPr lvl="1"/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174DA03-EC80-4F91-8937-475B7C2D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129" y="1506846"/>
            <a:ext cx="6687742" cy="21858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F0F9971-932E-4DAF-A46D-A6182909BBD2}"/>
              </a:ext>
            </a:extLst>
          </p:cNvPr>
          <p:cNvSpPr txBox="1"/>
          <p:nvPr/>
        </p:nvSpPr>
        <p:spPr>
          <a:xfrm>
            <a:off x="838200" y="3773767"/>
            <a:ext cx="10515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Comparison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FedRetrain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Retrain the global model from scratch on the remaining data after removing the target client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 data.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FedAccum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 Calibration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Directly accumulate the previous retained updates, and leverage the accumulated results to update the global model.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Performance Evaluation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run faster and get comparable loss with retraining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consumption of federated model construction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713EBCD-C692-4EDB-8F04-F37D7EAD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8" y="1822991"/>
            <a:ext cx="9642764" cy="2282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D80494-9EBF-4CB5-B21C-F72500F23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98" y="4444019"/>
            <a:ext cx="9596584" cy="2181933"/>
          </a:xfrm>
          <a:prstGeom prst="rect">
            <a:avLst/>
          </a:prstGeom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xmlns="" id="{3716AFB6-24D5-43EB-839E-4CE89434E56A}"/>
              </a:ext>
            </a:extLst>
          </p:cNvPr>
          <p:cNvSpPr/>
          <p:nvPr/>
        </p:nvSpPr>
        <p:spPr>
          <a:xfrm>
            <a:off x="1320798" y="3565239"/>
            <a:ext cx="9596584" cy="4525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xmlns="" id="{36ADD019-945D-437E-B8BC-228E2E69A380}"/>
              </a:ext>
            </a:extLst>
          </p:cNvPr>
          <p:cNvSpPr/>
          <p:nvPr/>
        </p:nvSpPr>
        <p:spPr>
          <a:xfrm>
            <a:off x="1320798" y="6134490"/>
            <a:ext cx="9596584" cy="4637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0B080FA-DD1D-4B9C-A822-CDD0E309B8F0}"/>
              </a:ext>
            </a:extLst>
          </p:cNvPr>
          <p:cNvSpPr txBox="1"/>
          <p:nvPr/>
        </p:nvSpPr>
        <p:spPr>
          <a:xfrm>
            <a:off x="8820150" y="3989380"/>
            <a:ext cx="232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0" u="none" strike="noStrike" baseline="0" dirty="0">
                <a:solidFill>
                  <a:srgbClr val="FF0000"/>
                </a:solidFill>
                <a:latin typeface="CMR10"/>
              </a:rPr>
              <a:t>4</a:t>
            </a:r>
            <a:r>
              <a:rPr lang="en-US" altLang="zh-CN" sz="2800" b="1" u="none" strike="noStrike" baseline="0" dirty="0">
                <a:solidFill>
                  <a:srgbClr val="FF0000"/>
                </a:solidFill>
                <a:latin typeface="CMSY10"/>
              </a:rPr>
              <a:t>× Speed-Up 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197DA0BB-B43E-4F72-9AF1-D42997929A44}"/>
              </a:ext>
            </a:extLst>
          </p:cNvPr>
          <p:cNvSpPr txBox="1"/>
          <p:nvPr/>
        </p:nvSpPr>
        <p:spPr>
          <a:xfrm>
            <a:off x="838199" y="4050935"/>
            <a:ext cx="8795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 loss on the target client’s data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93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19" grpId="0" animBg="1"/>
      <p:bldP spid="21" grpId="0" animBg="1"/>
      <p:bldP spid="8" grpId="0"/>
      <p:bldP spid="8" grpId="2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Performance Evaluation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get comparable prediction accuracy with retraining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 accuracy on the testing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FedEraser performs closely as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FedRetrain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(baseline) on all datasets, with an average difference of only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0.61%.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62EBDFA-6964-41F2-9DD4-099BAF67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" b="3714"/>
          <a:stretch/>
        </p:blipFill>
        <p:spPr>
          <a:xfrm>
            <a:off x="2364476" y="1877300"/>
            <a:ext cx="7463048" cy="356523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68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get comparable prediction accuracy with retraining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Prediction accuracy on the target data 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i.e. unlearned data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FedEraser performs closely as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FedRetrain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(baseline) on all datasets, with an average difference of only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1.27%.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452988A-E6F6-4B93-AE0A-FACD6E5D56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"/>
          <a:stretch/>
        </p:blipFill>
        <p:spPr>
          <a:xfrm>
            <a:off x="2364476" y="1843732"/>
            <a:ext cx="7463048" cy="359648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Performance Evaluation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9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Membership inference attacks against target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Determine whether a record in the target data was used to train the federated model.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 from Privacy Perspective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F2D0197B-6911-4389-8C19-9AEA219C7D9C}"/>
              </a:ext>
            </a:extLst>
          </p:cNvPr>
          <p:cNvGrpSpPr/>
          <p:nvPr/>
        </p:nvGrpSpPr>
        <p:grpSpPr>
          <a:xfrm>
            <a:off x="5052291" y="5096660"/>
            <a:ext cx="2087418" cy="1324415"/>
            <a:chOff x="4891637" y="4650292"/>
            <a:chExt cx="2087418" cy="132441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xmlns="" id="{7E1DE241-629D-447C-9ACC-F5F3C002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219" y="4650292"/>
              <a:ext cx="1498254" cy="99883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1FF4FB56-F867-4754-A2A3-4F198E41E4F3}"/>
                </a:ext>
              </a:extLst>
            </p:cNvPr>
            <p:cNvSpPr txBox="1"/>
            <p:nvPr/>
          </p:nvSpPr>
          <p:spPr>
            <a:xfrm>
              <a:off x="4891637" y="5605375"/>
              <a:ext cx="208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Unlearned Model</a:t>
              </a:r>
              <a:endParaRPr lang="zh-CN" altLang="en-US" b="1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1F112CCB-6179-492C-9EC4-2B3E74FF6029}"/>
              </a:ext>
            </a:extLst>
          </p:cNvPr>
          <p:cNvGrpSpPr/>
          <p:nvPr/>
        </p:nvGrpSpPr>
        <p:grpSpPr>
          <a:xfrm>
            <a:off x="5149273" y="3301790"/>
            <a:ext cx="1893454" cy="1324415"/>
            <a:chOff x="4988619" y="3037126"/>
            <a:chExt cx="1893454" cy="132441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40F743BC-680F-4F3B-96D6-5993858D1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6219" y="3037126"/>
              <a:ext cx="1498254" cy="998836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B1483ABB-0C50-4EF6-8D8A-B41F1D7AFC24}"/>
                </a:ext>
              </a:extLst>
            </p:cNvPr>
            <p:cNvSpPr txBox="1"/>
            <p:nvPr/>
          </p:nvSpPr>
          <p:spPr>
            <a:xfrm>
              <a:off x="4988619" y="3992209"/>
              <a:ext cx="189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Original Model</a:t>
              </a:r>
              <a:endParaRPr lang="zh-CN" altLang="en-US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AA9DEECC-08A9-41DF-9C36-C36BDAD1E3EF}"/>
              </a:ext>
            </a:extLst>
          </p:cNvPr>
          <p:cNvGrpSpPr/>
          <p:nvPr/>
        </p:nvGrpSpPr>
        <p:grpSpPr>
          <a:xfrm>
            <a:off x="2249055" y="5274397"/>
            <a:ext cx="1893454" cy="990947"/>
            <a:chOff x="1600029" y="5367321"/>
            <a:chExt cx="1893454" cy="99094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825CB920-BF6B-415D-A925-BAE843252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456" y="5367321"/>
              <a:ext cx="990600" cy="66294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B55D95B0-4DB8-412E-8EDB-9798AB66A9B1}"/>
                </a:ext>
              </a:extLst>
            </p:cNvPr>
            <p:cNvSpPr txBox="1"/>
            <p:nvPr/>
          </p:nvSpPr>
          <p:spPr>
            <a:xfrm>
              <a:off x="1600029" y="5988936"/>
              <a:ext cx="1893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Target Data</a:t>
              </a:r>
              <a:endParaRPr lang="zh-CN" altLang="en-US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2D65271-3AE0-466E-85FE-7D06C3D5FADE}"/>
              </a:ext>
            </a:extLst>
          </p:cNvPr>
          <p:cNvGrpSpPr/>
          <p:nvPr/>
        </p:nvGrpSpPr>
        <p:grpSpPr>
          <a:xfrm>
            <a:off x="2249055" y="2638075"/>
            <a:ext cx="1893454" cy="2262909"/>
            <a:chOff x="2249055" y="2688875"/>
            <a:chExt cx="1893454" cy="2262909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E5EB7ACE-A5FF-458F-A525-6E18BF8F9BFC}"/>
                </a:ext>
              </a:extLst>
            </p:cNvPr>
            <p:cNvGrpSpPr/>
            <p:nvPr/>
          </p:nvGrpSpPr>
          <p:grpSpPr>
            <a:xfrm>
              <a:off x="2249055" y="3908308"/>
              <a:ext cx="1893454" cy="990947"/>
              <a:chOff x="1270000" y="3908308"/>
              <a:chExt cx="1893454" cy="990947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xmlns="" id="{D91BC541-A332-47AD-B472-9DF0DD0F0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1427" y="3908308"/>
                <a:ext cx="990600" cy="662940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="" id="{AA75B481-6502-4357-B535-9A3CF9BE9241}"/>
                  </a:ext>
                </a:extLst>
              </p:cNvPr>
              <p:cNvSpPr txBox="1"/>
              <p:nvPr/>
            </p:nvSpPr>
            <p:spPr>
              <a:xfrm>
                <a:off x="1270000" y="4529923"/>
                <a:ext cx="1893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Testing Data</a:t>
                </a:r>
                <a:endParaRPr lang="zh-CN" altLang="en-US" b="1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F8B4B021-39DB-44EF-8CF4-D04130AB8CF2}"/>
                </a:ext>
              </a:extLst>
            </p:cNvPr>
            <p:cNvGrpSpPr/>
            <p:nvPr/>
          </p:nvGrpSpPr>
          <p:grpSpPr>
            <a:xfrm>
              <a:off x="2249055" y="2829384"/>
              <a:ext cx="1893454" cy="990946"/>
              <a:chOff x="1270000" y="2829384"/>
              <a:chExt cx="1893454" cy="990946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xmlns="" id="{CD95ADED-D555-476D-AE22-193A73B50E2D}"/>
                  </a:ext>
                </a:extLst>
              </p:cNvPr>
              <p:cNvSpPr txBox="1"/>
              <p:nvPr/>
            </p:nvSpPr>
            <p:spPr>
              <a:xfrm>
                <a:off x="1270000" y="3450998"/>
                <a:ext cx="1893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/>
                  <a:t>Training Data</a:t>
                </a:r>
                <a:endParaRPr lang="zh-CN" altLang="en-US" b="1" dirty="0"/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xmlns="" id="{C98B69EA-084A-44F3-9EDF-03A6A3880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1427" y="2829384"/>
                <a:ext cx="990600" cy="662940"/>
              </a:xfrm>
              <a:prstGeom prst="rect">
                <a:avLst/>
              </a:prstGeom>
            </p:spPr>
          </p:pic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C30AF418-0846-476D-97F4-B0899E22AB77}"/>
                </a:ext>
              </a:extLst>
            </p:cNvPr>
            <p:cNvSpPr/>
            <p:nvPr/>
          </p:nvSpPr>
          <p:spPr>
            <a:xfrm>
              <a:off x="2292927" y="2688875"/>
              <a:ext cx="1805709" cy="2262909"/>
            </a:xfrm>
            <a:prstGeom prst="rect">
              <a:avLst/>
            </a:prstGeom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537D46DF-8B97-4CB2-B608-73F6A399AF6A}"/>
              </a:ext>
            </a:extLst>
          </p:cNvPr>
          <p:cNvCxnSpPr>
            <a:cxnSpLocks/>
          </p:cNvCxnSpPr>
          <p:nvPr/>
        </p:nvCxnSpPr>
        <p:spPr>
          <a:xfrm>
            <a:off x="4113876" y="3786418"/>
            <a:ext cx="1193396" cy="14790"/>
          </a:xfrm>
          <a:prstGeom prst="straightConnector1">
            <a:avLst/>
          </a:prstGeom>
          <a:ln w="381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xmlns="" id="{908E1457-7085-48AB-9E67-81D23F066BAB}"/>
              </a:ext>
            </a:extLst>
          </p:cNvPr>
          <p:cNvCxnSpPr>
            <a:cxnSpLocks/>
          </p:cNvCxnSpPr>
          <p:nvPr/>
        </p:nvCxnSpPr>
        <p:spPr>
          <a:xfrm>
            <a:off x="4113876" y="5622962"/>
            <a:ext cx="1193396" cy="147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51F84973-4E6A-4310-8880-69D13D8F3A0B}"/>
              </a:ext>
            </a:extLst>
          </p:cNvPr>
          <p:cNvCxnSpPr>
            <a:cxnSpLocks/>
          </p:cNvCxnSpPr>
          <p:nvPr/>
        </p:nvCxnSpPr>
        <p:spPr>
          <a:xfrm>
            <a:off x="6884728" y="3786418"/>
            <a:ext cx="1193396" cy="14790"/>
          </a:xfrm>
          <a:prstGeom prst="straightConnector1">
            <a:avLst/>
          </a:prstGeom>
          <a:ln w="38100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xmlns="" id="{3E22642B-023E-49A8-9928-92E19E22FBB3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7139709" y="4703412"/>
            <a:ext cx="2050410" cy="934340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xmlns="" id="{A5FF4C93-0332-44D7-9AF9-109EC19829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02754" y="3443640"/>
            <a:ext cx="1473189" cy="2151091"/>
          </a:xfrm>
          <a:prstGeom prst="bentConnector2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xmlns="" id="{754114CB-FCCD-46EF-91CB-CB0AEE0F6348}"/>
              </a:ext>
            </a:extLst>
          </p:cNvPr>
          <p:cNvCxnSpPr>
            <a:cxnSpLocks/>
          </p:cNvCxnSpPr>
          <p:nvPr/>
        </p:nvCxnSpPr>
        <p:spPr>
          <a:xfrm>
            <a:off x="6868127" y="3793813"/>
            <a:ext cx="1193396" cy="147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DA852904-D4A1-4F6B-9CAD-C21ABFACDAB6}"/>
              </a:ext>
            </a:extLst>
          </p:cNvPr>
          <p:cNvGrpSpPr/>
          <p:nvPr/>
        </p:nvGrpSpPr>
        <p:grpSpPr>
          <a:xfrm>
            <a:off x="8142081" y="3200796"/>
            <a:ext cx="2049549" cy="1502616"/>
            <a:chOff x="8234680" y="3200796"/>
            <a:chExt cx="2049549" cy="1502616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xmlns="" id="{4F1EFCED-AF14-4F68-89AC-ADB533F703DF}"/>
                </a:ext>
              </a:extLst>
            </p:cNvPr>
            <p:cNvSpPr/>
            <p:nvPr/>
          </p:nvSpPr>
          <p:spPr>
            <a:xfrm>
              <a:off x="8234680" y="3200796"/>
              <a:ext cx="2049549" cy="1099830"/>
            </a:xfrm>
            <a:prstGeom prst="roundRect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FECC5606-9414-4607-95C9-686A52F0C52C}"/>
                </a:ext>
              </a:extLst>
            </p:cNvPr>
            <p:cNvSpPr txBox="1"/>
            <p:nvPr/>
          </p:nvSpPr>
          <p:spPr>
            <a:xfrm>
              <a:off x="8433607" y="4297383"/>
              <a:ext cx="1698221" cy="40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Attack Model</a:t>
              </a:r>
              <a:endParaRPr lang="zh-CN" altLang="en-US" b="1" dirty="0"/>
            </a:p>
          </p:txBody>
        </p:sp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xmlns="" id="{C937897B-3F45-4FAC-8381-119C5971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3591" y="3279605"/>
              <a:ext cx="1498254" cy="998836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1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6B213B8-D6BB-41C7-89F7-D38B8F8F3CDD}"/>
              </a:ext>
            </a:extLst>
          </p:cNvPr>
          <p:cNvSpPr txBox="1"/>
          <p:nvPr/>
        </p:nvSpPr>
        <p:spPr>
          <a:xfrm>
            <a:off x="838200" y="997651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Federated Learning (FL)</a:t>
            </a:r>
          </a:p>
        </p:txBody>
      </p:sp>
      <p:pic>
        <p:nvPicPr>
          <p:cNvPr id="2061" name="Picture 4" descr="Global Insurance Industry to Grow at 3.5% CAGR to $7.5 Trillion by 2025 -  ComprarAcciones.com">
            <a:extLst>
              <a:ext uri="{FF2B5EF4-FFF2-40B4-BE49-F238E27FC236}">
                <a16:creationId xmlns:a16="http://schemas.microsoft.com/office/drawing/2014/main" xmlns="" id="{D0909104-AD0C-4373-94A1-79D162762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" r="4636"/>
          <a:stretch/>
        </p:blipFill>
        <p:spPr bwMode="auto">
          <a:xfrm>
            <a:off x="214656" y="1582196"/>
            <a:ext cx="3971696" cy="18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6" descr="healthcare industry graphic">
            <a:extLst>
              <a:ext uri="{FF2B5EF4-FFF2-40B4-BE49-F238E27FC236}">
                <a16:creationId xmlns:a16="http://schemas.microsoft.com/office/drawing/2014/main" xmlns="" id="{6985E863-1395-43F4-A529-E8252D205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" t="5925" r="7294" b="13492"/>
          <a:stretch/>
        </p:blipFill>
        <p:spPr bwMode="auto">
          <a:xfrm>
            <a:off x="8053786" y="1582196"/>
            <a:ext cx="3588805" cy="197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AutoShape 8" descr="Fintech vs Traditional Banks: Cooperation or Competition? | by Finwin  Technologies | finwintech | Medium">
            <a:extLst>
              <a:ext uri="{FF2B5EF4-FFF2-40B4-BE49-F238E27FC236}">
                <a16:creationId xmlns:a16="http://schemas.microsoft.com/office/drawing/2014/main" xmlns="" id="{86AB7A58-3FEC-4829-8C5A-4033770ED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0" descr="Internet of Things (IoT)">
            <a:extLst>
              <a:ext uri="{FF2B5EF4-FFF2-40B4-BE49-F238E27FC236}">
                <a16:creationId xmlns:a16="http://schemas.microsoft.com/office/drawing/2014/main" xmlns="" id="{61DD8F26-2135-4C47-A868-940CB46A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1" y="4552818"/>
            <a:ext cx="3921756" cy="20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AutoShape 12" descr="Fintech vs Traditional Banks: Cooperation or Competition? | by Finwin  Technologies | finwintech | Medium">
            <a:extLst>
              <a:ext uri="{FF2B5EF4-FFF2-40B4-BE49-F238E27FC236}">
                <a16:creationId xmlns:a16="http://schemas.microsoft.com/office/drawing/2014/main" xmlns="" id="{8CC9F392-4432-4DE0-867C-306B7C982C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7" name="图片 2066">
            <a:extLst>
              <a:ext uri="{FF2B5EF4-FFF2-40B4-BE49-F238E27FC236}">
                <a16:creationId xmlns:a16="http://schemas.microsoft.com/office/drawing/2014/main" xmlns="" id="{15B7D9DE-8D21-45F6-BCF0-6962587C61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r="16826"/>
          <a:stretch/>
        </p:blipFill>
        <p:spPr>
          <a:xfrm>
            <a:off x="7900352" y="4552818"/>
            <a:ext cx="3895674" cy="1780748"/>
          </a:xfrm>
          <a:prstGeom prst="rect">
            <a:avLst/>
          </a:prstGeom>
        </p:spPr>
      </p:pic>
      <p:cxnSp>
        <p:nvCxnSpPr>
          <p:cNvPr id="2080" name="连接符: 曲线 2079">
            <a:extLst>
              <a:ext uri="{FF2B5EF4-FFF2-40B4-BE49-F238E27FC236}">
                <a16:creationId xmlns:a16="http://schemas.microsoft.com/office/drawing/2014/main" xmlns="" id="{24AA1A24-51AD-4B46-BDEF-F879E2CCFDBA}"/>
              </a:ext>
            </a:extLst>
          </p:cNvPr>
          <p:cNvCxnSpPr>
            <a:stCxn id="2070" idx="3"/>
            <a:endCxn id="2062" idx="2"/>
          </p:cNvCxnSpPr>
          <p:nvPr/>
        </p:nvCxnSpPr>
        <p:spPr>
          <a:xfrm flipV="1">
            <a:off x="7704601" y="3558585"/>
            <a:ext cx="2143588" cy="451240"/>
          </a:xfrm>
          <a:prstGeom prst="curvedConnector2">
            <a:avLst/>
          </a:prstGeom>
          <a:ln w="38100">
            <a:solidFill>
              <a:srgbClr val="2E9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连接符: 曲线 2081">
            <a:extLst>
              <a:ext uri="{FF2B5EF4-FFF2-40B4-BE49-F238E27FC236}">
                <a16:creationId xmlns:a16="http://schemas.microsoft.com/office/drawing/2014/main" xmlns="" id="{380DCE30-F2D0-4835-AF57-C90F6010D2C7}"/>
              </a:ext>
            </a:extLst>
          </p:cNvPr>
          <p:cNvCxnSpPr>
            <a:stCxn id="2072" idx="3"/>
            <a:endCxn id="2067" idx="0"/>
          </p:cNvCxnSpPr>
          <p:nvPr/>
        </p:nvCxnSpPr>
        <p:spPr>
          <a:xfrm>
            <a:off x="7679628" y="4009620"/>
            <a:ext cx="2168561" cy="543198"/>
          </a:xfrm>
          <a:prstGeom prst="curvedConnector2">
            <a:avLst/>
          </a:prstGeom>
          <a:ln w="38100">
            <a:solidFill>
              <a:srgbClr val="2E9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连接符: 曲线 2083">
            <a:extLst>
              <a:ext uri="{FF2B5EF4-FFF2-40B4-BE49-F238E27FC236}">
                <a16:creationId xmlns:a16="http://schemas.microsoft.com/office/drawing/2014/main" xmlns="" id="{0E89C4F2-F71A-40D4-9DD4-470D77C82176}"/>
              </a:ext>
            </a:extLst>
          </p:cNvPr>
          <p:cNvCxnSpPr>
            <a:stCxn id="2072" idx="1"/>
            <a:endCxn id="2061" idx="2"/>
          </p:cNvCxnSpPr>
          <p:nvPr/>
        </p:nvCxnSpPr>
        <p:spPr>
          <a:xfrm rot="10800000">
            <a:off x="2200504" y="3402106"/>
            <a:ext cx="2356512" cy="607514"/>
          </a:xfrm>
          <a:prstGeom prst="curvedConnector2">
            <a:avLst/>
          </a:prstGeom>
          <a:ln w="38100">
            <a:solidFill>
              <a:srgbClr val="2E9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连接符: 曲线 2085">
            <a:extLst>
              <a:ext uri="{FF2B5EF4-FFF2-40B4-BE49-F238E27FC236}">
                <a16:creationId xmlns:a16="http://schemas.microsoft.com/office/drawing/2014/main" xmlns="" id="{F1A5BDBF-36C1-41C8-A564-78E6087309E2}"/>
              </a:ext>
            </a:extLst>
          </p:cNvPr>
          <p:cNvCxnSpPr>
            <a:stCxn id="2072" idx="1"/>
            <a:endCxn id="2064" idx="0"/>
          </p:cNvCxnSpPr>
          <p:nvPr/>
        </p:nvCxnSpPr>
        <p:spPr>
          <a:xfrm rot="10800000" flipV="1">
            <a:off x="2305800" y="4009620"/>
            <a:ext cx="2251217" cy="543198"/>
          </a:xfrm>
          <a:prstGeom prst="curvedConnector2">
            <a:avLst/>
          </a:prstGeom>
          <a:ln w="38100">
            <a:solidFill>
              <a:srgbClr val="2E95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3" name="组合 2072">
            <a:extLst>
              <a:ext uri="{FF2B5EF4-FFF2-40B4-BE49-F238E27FC236}">
                <a16:creationId xmlns:a16="http://schemas.microsoft.com/office/drawing/2014/main" xmlns="" id="{30EC48E4-6101-4334-B87C-F6E79EB2E506}"/>
              </a:ext>
            </a:extLst>
          </p:cNvPr>
          <p:cNvGrpSpPr/>
          <p:nvPr/>
        </p:nvGrpSpPr>
        <p:grpSpPr>
          <a:xfrm>
            <a:off x="4535537" y="2779700"/>
            <a:ext cx="3169064" cy="2460250"/>
            <a:chOff x="4756261" y="2865830"/>
            <a:chExt cx="3169064" cy="2460250"/>
          </a:xfrm>
        </p:grpSpPr>
        <p:sp>
          <p:nvSpPr>
            <p:cNvPr id="2070" name="矩形: 圆角 2069">
              <a:extLst>
                <a:ext uri="{FF2B5EF4-FFF2-40B4-BE49-F238E27FC236}">
                  <a16:creationId xmlns:a16="http://schemas.microsoft.com/office/drawing/2014/main" xmlns="" id="{D00031CB-B3A4-4AD7-A00D-7BFFEBCAA5B3}"/>
                </a:ext>
              </a:extLst>
            </p:cNvPr>
            <p:cNvSpPr/>
            <p:nvPr/>
          </p:nvSpPr>
          <p:spPr>
            <a:xfrm>
              <a:off x="4756261" y="2865830"/>
              <a:ext cx="3169064" cy="2460250"/>
            </a:xfrm>
            <a:prstGeom prst="roundRect">
              <a:avLst>
                <a:gd name="adj" fmla="val 0"/>
              </a:avLst>
            </a:prstGeom>
            <a:ln w="38100" cap="flat" cmpd="sng" algn="ctr">
              <a:solidFill>
                <a:srgbClr val="6EE0F8"/>
              </a:solidFill>
              <a:prstDash val="sysDash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72" name="图片 2071">
              <a:extLst>
                <a:ext uri="{FF2B5EF4-FFF2-40B4-BE49-F238E27FC236}">
                  <a16:creationId xmlns:a16="http://schemas.microsoft.com/office/drawing/2014/main" xmlns="" id="{DFBB2CDE-C808-4759-A911-26A4E8C51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5" t="19757" r="29375" b="18858"/>
            <a:stretch/>
          </p:blipFill>
          <p:spPr>
            <a:xfrm>
              <a:off x="4777740" y="2885440"/>
              <a:ext cx="3122612" cy="2420620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40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DC45A59-6514-48EA-B3FF-33606294D3E8}"/>
              </a:ext>
            </a:extLst>
          </p:cNvPr>
          <p:cNvSpPr txBox="1"/>
          <p:nvPr/>
        </p:nvSpPr>
        <p:spPr>
          <a:xfrm>
            <a:off x="838200" y="997651"/>
            <a:ext cx="1051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Membership inference attacks against target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Insight: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worse the performance of the attack is, the less influence of the target data is stored in the global model.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 from Privacy Perspective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3056A55-B1B5-4A3C-BD2C-9174BAF4620C}"/>
              </a:ext>
            </a:extLst>
          </p:cNvPr>
          <p:cNvGrpSpPr/>
          <p:nvPr/>
        </p:nvGrpSpPr>
        <p:grpSpPr>
          <a:xfrm>
            <a:off x="181583" y="2245350"/>
            <a:ext cx="11847832" cy="3222058"/>
            <a:chOff x="181583" y="1886532"/>
            <a:chExt cx="11847832" cy="322205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3A707709-A9A0-40B5-8EE9-4499B0DCCED0}"/>
                </a:ext>
              </a:extLst>
            </p:cNvPr>
            <p:cNvGrpSpPr/>
            <p:nvPr/>
          </p:nvGrpSpPr>
          <p:grpSpPr>
            <a:xfrm>
              <a:off x="181583" y="1886532"/>
              <a:ext cx="5914417" cy="3222058"/>
              <a:chOff x="181583" y="1886532"/>
              <a:chExt cx="5914417" cy="3222058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xmlns="" id="{567378C3-31FE-4AE5-88C7-9E29DBE20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33"/>
              <a:stretch/>
            </p:blipFill>
            <p:spPr>
              <a:xfrm>
                <a:off x="181583" y="1886532"/>
                <a:ext cx="5914417" cy="2991092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xmlns="" id="{F7F70F8B-E672-4653-B7B1-7840FB025076}"/>
                  </a:ext>
                </a:extLst>
              </p:cNvPr>
              <p:cNvSpPr txBox="1"/>
              <p:nvPr/>
            </p:nvSpPr>
            <p:spPr>
              <a:xfrm>
                <a:off x="1473484" y="4739258"/>
                <a:ext cx="3330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(a) Attack Precision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="" id="{7441AB78-EC0F-4C98-8F1A-89B3BC5DF71B}"/>
                </a:ext>
              </a:extLst>
            </p:cNvPr>
            <p:cNvGrpSpPr/>
            <p:nvPr/>
          </p:nvGrpSpPr>
          <p:grpSpPr>
            <a:xfrm>
              <a:off x="6114998" y="1886532"/>
              <a:ext cx="5914417" cy="3222058"/>
              <a:chOff x="6114998" y="1886532"/>
              <a:chExt cx="5914417" cy="3222058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xmlns="" id="{C2CD35CC-AE5B-40BE-ADFB-5D31F27E4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"/>
              <a:stretch/>
            </p:blipFill>
            <p:spPr>
              <a:xfrm>
                <a:off x="6114998" y="1886532"/>
                <a:ext cx="5914417" cy="2991092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xmlns="" id="{E505B756-937B-4462-B023-1E57D347B347}"/>
                  </a:ext>
                </a:extLst>
              </p:cNvPr>
              <p:cNvSpPr txBox="1"/>
              <p:nvPr/>
            </p:nvSpPr>
            <p:spPr>
              <a:xfrm>
                <a:off x="7406899" y="4739258"/>
                <a:ext cx="33306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(b) Attack Recall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119B96EB-57D7-4CDF-B042-92436BCB5981}"/>
              </a:ext>
            </a:extLst>
          </p:cNvPr>
          <p:cNvSpPr txBox="1"/>
          <p:nvPr/>
        </p:nvSpPr>
        <p:spPr>
          <a:xfrm>
            <a:off x="838199" y="5518284"/>
            <a:ext cx="10515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attack can achieve a mean precision (resp. recall) around 0.50 (resp. 0.726) on the unlearned mode, which are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 to random guess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69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Summary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9A9FA46-66D8-4E00-9A11-71DB53E5BB37}"/>
              </a:ext>
            </a:extLst>
          </p:cNvPr>
          <p:cNvSpPr txBox="1"/>
          <p:nvPr/>
        </p:nvSpPr>
        <p:spPr>
          <a:xfrm>
            <a:off x="838199" y="997651"/>
            <a:ext cx="10667035" cy="573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FedEraser</a:t>
            </a:r>
          </a:p>
          <a:p>
            <a:pPr marL="9144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 the problem of federated unlearning, and present the first efficient unlearning algorithm in FL. </a:t>
            </a:r>
          </a:p>
          <a:p>
            <a:pPr marL="9144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Non-intrusive and can serve as an opt-in component inside existing FL systems. </a:t>
            </a:r>
          </a:p>
          <a:p>
            <a:pPr marL="9144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 no information about the target client, enabling the unlearning process performed unwittingly.</a:t>
            </a:r>
          </a:p>
          <a:p>
            <a:pPr lvl="1">
              <a:spcBef>
                <a:spcPts val="800"/>
              </a:spcBef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Future Work</a:t>
            </a:r>
          </a:p>
          <a:p>
            <a:pPr marL="9144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Dynamically adjust the parameters of FedEraser, including retaining interval and calibration ratio. </a:t>
            </a:r>
          </a:p>
          <a:p>
            <a:pPr marL="914400" lvl="1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 FedEraser at the data sample level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1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95158C1-EA72-4FB1-92D0-2B84251B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960" y="2277617"/>
            <a:ext cx="9592080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Thank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s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 for your attention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8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A4F2705-4AE5-4833-808B-EC8E9C95DF02}"/>
              </a:ext>
            </a:extLst>
          </p:cNvPr>
          <p:cNvSpPr txBox="1"/>
          <p:nvPr/>
        </p:nvSpPr>
        <p:spPr>
          <a:xfrm>
            <a:off x="838200" y="997651"/>
            <a:ext cx="1063244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size vs. Training data size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parameters of model usually exceed the size of training data. 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Overparameterized model causes unintended memorization.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B44BB55-92A2-42EE-BB5A-03CF9CE3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55" y="2331349"/>
            <a:ext cx="6008974" cy="4018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C32B331-DE94-4C1A-83A9-45CF358F7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74" y="2827596"/>
            <a:ext cx="7543134" cy="3262177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1362AB6D-E74C-4D88-9D8B-63DE23F82AB9}"/>
              </a:ext>
            </a:extLst>
          </p:cNvPr>
          <p:cNvGrpSpPr/>
          <p:nvPr/>
        </p:nvGrpSpPr>
        <p:grpSpPr>
          <a:xfrm>
            <a:off x="9009729" y="2486412"/>
            <a:ext cx="2135297" cy="4018503"/>
            <a:chOff x="9172536" y="2388648"/>
            <a:chExt cx="2135297" cy="401850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48C1DDA0-E6BF-479B-B435-15D648DBB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0" r="36862" b="17681"/>
            <a:stretch/>
          </p:blipFill>
          <p:spPr>
            <a:xfrm>
              <a:off x="9176005" y="4360921"/>
              <a:ext cx="1737361" cy="204623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408457A2-22D3-42E6-9EAE-3BACD9097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62" b="19078"/>
            <a:stretch/>
          </p:blipFill>
          <p:spPr>
            <a:xfrm>
              <a:off x="9172536" y="2388648"/>
              <a:ext cx="2135297" cy="2019663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48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Background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A4F2705-4AE5-4833-808B-EC8E9C95DF02}"/>
              </a:ext>
            </a:extLst>
          </p:cNvPr>
          <p:cNvSpPr txBox="1"/>
          <p:nvPr/>
        </p:nvSpPr>
        <p:spPr>
          <a:xfrm>
            <a:off x="838200" y="997651"/>
            <a:ext cx="1051560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privacy legislation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Calls for transparency and clarity of data collection and usage 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Allow users to remove their data </a:t>
            </a:r>
          </a:p>
        </p:txBody>
      </p:sp>
      <p:pic>
        <p:nvPicPr>
          <p:cNvPr id="1026" name="Picture 2" descr="What is GDPR and how does it impact your rights - Snel.com">
            <a:extLst>
              <a:ext uri="{FF2B5EF4-FFF2-40B4-BE49-F238E27FC236}">
                <a16:creationId xmlns:a16="http://schemas.microsoft.com/office/drawing/2014/main" xmlns="" id="{7A4E7401-805E-4DAA-AD8D-727A1FDCA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1" r="362"/>
          <a:stretch/>
        </p:blipFill>
        <p:spPr bwMode="auto">
          <a:xfrm>
            <a:off x="1773382" y="2410770"/>
            <a:ext cx="4076497" cy="2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5C25F03-EC3E-47D6-8E7F-5ADBF8F0A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" t="1433" r="1118" b="-1433"/>
          <a:stretch/>
        </p:blipFill>
        <p:spPr bwMode="auto">
          <a:xfrm>
            <a:off x="6111213" y="2410770"/>
            <a:ext cx="4076497" cy="203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PIPEDA &amp;amp; How to Comply | Termly">
            <a:extLst>
              <a:ext uri="{FF2B5EF4-FFF2-40B4-BE49-F238E27FC236}">
                <a16:creationId xmlns:a16="http://schemas.microsoft.com/office/drawing/2014/main" xmlns="" id="{6EFE352B-EC21-46EF-9D38-50D5B5019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22453" r="11331" b="17864"/>
          <a:stretch/>
        </p:blipFill>
        <p:spPr bwMode="auto">
          <a:xfrm>
            <a:off x="6111213" y="4551150"/>
            <a:ext cx="4076497" cy="2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the LGPD (General Data Protection Law)? - GetComplied Blog">
            <a:extLst>
              <a:ext uri="{FF2B5EF4-FFF2-40B4-BE49-F238E27FC236}">
                <a16:creationId xmlns:a16="http://schemas.microsoft.com/office/drawing/2014/main" xmlns="" id="{FFDC5898-B201-4F95-A50A-A37B8DF9A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0"/>
          <a:stretch/>
        </p:blipFill>
        <p:spPr bwMode="auto">
          <a:xfrm>
            <a:off x="1773382" y="4551150"/>
            <a:ext cx="4076497" cy="203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94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A4F2705-4AE5-4833-808B-EC8E9C95DF02}"/>
              </a:ext>
            </a:extLst>
          </p:cNvPr>
          <p:cNvSpPr txBox="1"/>
          <p:nvPr/>
        </p:nvSpPr>
        <p:spPr>
          <a:xfrm>
            <a:off x="838200" y="997651"/>
            <a:ext cx="10866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Legitimation: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Right-to-be-forgotten for data providers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Eliminate poisoned training data and the corresponding influence on the federated model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Privacy: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the influence of the unlearned data from the trained model in FL</a:t>
            </a:r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xmlns="" id="{14897665-568F-4823-9CA1-6C3FB0542556}"/>
              </a:ext>
            </a:extLst>
          </p:cNvPr>
          <p:cNvGrpSpPr/>
          <p:nvPr/>
        </p:nvGrpSpPr>
        <p:grpSpPr>
          <a:xfrm>
            <a:off x="1857515" y="3768436"/>
            <a:ext cx="8476969" cy="1735514"/>
            <a:chOff x="7898995" y="4029008"/>
            <a:chExt cx="2470574" cy="1755251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xmlns="" id="{61736EAE-53B4-4E0D-8362-D65ED58A7778}"/>
                </a:ext>
              </a:extLst>
            </p:cNvPr>
            <p:cNvSpPr/>
            <p:nvPr/>
          </p:nvSpPr>
          <p:spPr>
            <a:xfrm>
              <a:off x="7898995" y="4029008"/>
              <a:ext cx="2470574" cy="175525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xmlns="" id="{6450B6ED-E7B0-4FD0-9DEA-4835180E2922}"/>
                </a:ext>
              </a:extLst>
            </p:cNvPr>
            <p:cNvSpPr txBox="1"/>
            <p:nvPr/>
          </p:nvSpPr>
          <p:spPr>
            <a:xfrm>
              <a:off x="7933051" y="4377463"/>
              <a:ext cx="2402461" cy="1058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Concrete Problem: </a:t>
              </a:r>
            </a:p>
            <a:p>
              <a:pPr algn="ctr"/>
              <a:endParaRPr lang="en-US" altLang="zh-CN" sz="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unlearn data from trained FL models</a:t>
              </a:r>
              <a:endParaRPr lang="zh-CN" altLang="en-US" sz="2800" b="1" dirty="0">
                <a:solidFill>
                  <a:srgbClr val="C00000"/>
                </a:solidFill>
                <a:latin typeface="Georgia(body)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2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Federated Unlearning?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3703C738-C602-4E89-86F6-990DEA395224}"/>
              </a:ext>
            </a:extLst>
          </p:cNvPr>
          <p:cNvGrpSpPr/>
          <p:nvPr/>
        </p:nvGrpSpPr>
        <p:grpSpPr>
          <a:xfrm>
            <a:off x="1140460" y="4500251"/>
            <a:ext cx="1682414" cy="1153047"/>
            <a:chOff x="1036564" y="4456714"/>
            <a:chExt cx="2012363" cy="107239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xmlns="" id="{0BAB3EEE-8EFB-4047-ABB5-675D9EED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55" y="4456714"/>
              <a:ext cx="1006181" cy="6739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xmlns="" id="{858063A9-25D6-4C94-B167-E67FC4E4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746" y="4855206"/>
              <a:ext cx="1006181" cy="6739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7EFAEA6F-737E-4F76-B509-AB35B9720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564" y="4855206"/>
              <a:ext cx="1006181" cy="673900"/>
            </a:xfrm>
            <a:prstGeom prst="rect">
              <a:avLst/>
            </a:prstGeom>
          </p:spPr>
        </p:pic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9889AD54-9B50-4CDD-9DAC-49BC5D34C2DC}"/>
              </a:ext>
            </a:extLst>
          </p:cNvPr>
          <p:cNvCxnSpPr>
            <a:cxnSpLocks/>
          </p:cNvCxnSpPr>
          <p:nvPr/>
        </p:nvCxnSpPr>
        <p:spPr>
          <a:xfrm flipV="1">
            <a:off x="3086600" y="2037106"/>
            <a:ext cx="1811574" cy="1935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xmlns="" id="{DB54A2A7-FE52-4679-930E-D64CE753ECD9}"/>
              </a:ext>
            </a:extLst>
          </p:cNvPr>
          <p:cNvCxnSpPr>
            <a:cxnSpLocks/>
          </p:cNvCxnSpPr>
          <p:nvPr/>
        </p:nvCxnSpPr>
        <p:spPr>
          <a:xfrm>
            <a:off x="6945412" y="2104008"/>
            <a:ext cx="1885690" cy="19505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E81ED4B1-F10D-4E4C-8BD6-8ACC0DB89DA7}"/>
              </a:ext>
            </a:extLst>
          </p:cNvPr>
          <p:cNvSpPr txBox="1"/>
          <p:nvPr/>
        </p:nvSpPr>
        <p:spPr>
          <a:xfrm>
            <a:off x="2804375" y="2562016"/>
            <a:ext cx="1356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 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5CD9B39-1E4B-4097-8AB0-18566C8BD3BF}"/>
              </a:ext>
            </a:extLst>
          </p:cNvPr>
          <p:cNvSpPr txBox="1"/>
          <p:nvPr/>
        </p:nvSpPr>
        <p:spPr>
          <a:xfrm>
            <a:off x="7523851" y="2543575"/>
            <a:ext cx="135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Unlearning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20EF6C87-D810-4EF5-8ED9-179AE6848A22}"/>
              </a:ext>
            </a:extLst>
          </p:cNvPr>
          <p:cNvGrpSpPr/>
          <p:nvPr/>
        </p:nvGrpSpPr>
        <p:grpSpPr>
          <a:xfrm>
            <a:off x="9468280" y="4500251"/>
            <a:ext cx="1261810" cy="1153047"/>
            <a:chOff x="1539655" y="4456714"/>
            <a:chExt cx="1509272" cy="1072392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xmlns="" id="{9F124A85-CBDE-44C6-8886-2F24F98EE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55" y="4456714"/>
              <a:ext cx="1006181" cy="673900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xmlns="" id="{D5F33525-81E9-43FE-9694-1899AAB9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746" y="4855206"/>
              <a:ext cx="1006181" cy="67390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B567D918-BF02-4AF3-B53C-EF4ACDC99D36}"/>
              </a:ext>
            </a:extLst>
          </p:cNvPr>
          <p:cNvGrpSpPr/>
          <p:nvPr/>
        </p:nvGrpSpPr>
        <p:grpSpPr>
          <a:xfrm>
            <a:off x="8974484" y="3021349"/>
            <a:ext cx="1828800" cy="1240005"/>
            <a:chOff x="1128344" y="3016094"/>
            <a:chExt cx="1828800" cy="124000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xmlns="" id="{6224E1CE-EE4C-4D60-8463-7501660E8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11" y="3016094"/>
              <a:ext cx="1352467" cy="901451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1776FE49-1A0C-4CC6-8562-D906D19E88DD}"/>
                </a:ext>
              </a:extLst>
            </p:cNvPr>
            <p:cNvSpPr txBox="1"/>
            <p:nvPr/>
          </p:nvSpPr>
          <p:spPr>
            <a:xfrm>
              <a:off x="1128344" y="3917545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Model  2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xmlns="" id="{8705DC8F-EC55-402C-A3E2-17F672448D00}"/>
              </a:ext>
            </a:extLst>
          </p:cNvPr>
          <p:cNvSpPr txBox="1"/>
          <p:nvPr/>
        </p:nvSpPr>
        <p:spPr>
          <a:xfrm>
            <a:off x="2996171" y="3706737"/>
            <a:ext cx="135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Relearning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E86E126C-9313-4713-B089-4AB22DD5D7EC}"/>
              </a:ext>
            </a:extLst>
          </p:cNvPr>
          <p:cNvSpPr txBox="1"/>
          <p:nvPr/>
        </p:nvSpPr>
        <p:spPr>
          <a:xfrm>
            <a:off x="3079268" y="5729563"/>
            <a:ext cx="575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Global Model 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3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may be different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xmlns="" id="{F7CC7DA1-0E27-4800-A541-1110F73D1EDB}"/>
              </a:ext>
            </a:extLst>
          </p:cNvPr>
          <p:cNvSpPr/>
          <p:nvPr/>
        </p:nvSpPr>
        <p:spPr>
          <a:xfrm>
            <a:off x="8921531" y="2786754"/>
            <a:ext cx="1968868" cy="3113077"/>
          </a:xfrm>
          <a:prstGeom prst="rect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F9383C17-FEAD-461D-8B0B-F25657D2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35" y="2853454"/>
            <a:ext cx="841207" cy="724584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E9F140BA-978F-4870-9E00-FDFEE77C7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38" y="3281917"/>
            <a:ext cx="841207" cy="724584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xmlns="" id="{B23CF453-4AE1-4D52-86B3-D2935402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831" y="3281917"/>
            <a:ext cx="841207" cy="724584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xmlns="" id="{22CD09AA-4B02-4973-B7FB-EAEE510FD049}"/>
              </a:ext>
            </a:extLst>
          </p:cNvPr>
          <p:cNvGrpSpPr/>
          <p:nvPr/>
        </p:nvGrpSpPr>
        <p:grpSpPr>
          <a:xfrm>
            <a:off x="4951638" y="1374552"/>
            <a:ext cx="1828800" cy="1240005"/>
            <a:chOff x="1128344" y="3016094"/>
            <a:chExt cx="1828800" cy="1240005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xmlns="" id="{78184433-F453-4FEE-85EB-411CE6CC3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11" y="3016094"/>
              <a:ext cx="1352467" cy="901451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xmlns="" id="{FAA8DFBD-F0DF-4F8C-B5D3-F85637246007}"/>
                </a:ext>
              </a:extLst>
            </p:cNvPr>
            <p:cNvSpPr txBox="1"/>
            <p:nvPr/>
          </p:nvSpPr>
          <p:spPr>
            <a:xfrm>
              <a:off x="1128344" y="3917545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Model  1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xmlns="" id="{5A21CC25-BFC7-4DF2-9627-8BF29CA5E044}"/>
              </a:ext>
            </a:extLst>
          </p:cNvPr>
          <p:cNvCxnSpPr>
            <a:cxnSpLocks/>
          </p:cNvCxnSpPr>
          <p:nvPr/>
        </p:nvCxnSpPr>
        <p:spPr>
          <a:xfrm flipV="1">
            <a:off x="3169697" y="3209972"/>
            <a:ext cx="1811574" cy="1935336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xmlns="" id="{196A0ECC-3639-42D7-9E22-3144BFEAAD47}"/>
              </a:ext>
            </a:extLst>
          </p:cNvPr>
          <p:cNvGrpSpPr/>
          <p:nvPr/>
        </p:nvGrpSpPr>
        <p:grpSpPr>
          <a:xfrm>
            <a:off x="1067267" y="3021349"/>
            <a:ext cx="1828800" cy="1240005"/>
            <a:chOff x="1128344" y="3016094"/>
            <a:chExt cx="1828800" cy="1240005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xmlns="" id="{D558629C-85B5-40A6-AD4F-167BAEB91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11" y="3016094"/>
              <a:ext cx="1352467" cy="901451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xmlns="" id="{55382C67-259B-4B9C-A7ED-9F6BE4A42199}"/>
                </a:ext>
              </a:extLst>
            </p:cNvPr>
            <p:cNvSpPr txBox="1"/>
            <p:nvPr/>
          </p:nvSpPr>
          <p:spPr>
            <a:xfrm>
              <a:off x="1128344" y="3917545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Model  3</a:t>
              </a:r>
              <a:endPara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4" name="矩形 83">
            <a:extLst>
              <a:ext uri="{FF2B5EF4-FFF2-40B4-BE49-F238E27FC236}">
                <a16:creationId xmlns:a16="http://schemas.microsoft.com/office/drawing/2014/main" xmlns="" id="{44A550B9-84DF-410F-BE09-574FC4FBF8B9}"/>
              </a:ext>
            </a:extLst>
          </p:cNvPr>
          <p:cNvSpPr/>
          <p:nvPr/>
        </p:nvSpPr>
        <p:spPr>
          <a:xfrm>
            <a:off x="1004696" y="2786754"/>
            <a:ext cx="1968868" cy="3113077"/>
          </a:xfrm>
          <a:prstGeom prst="rect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xmlns="" id="{8304D65C-3053-4C09-BF62-34F3EF941F82}"/>
              </a:ext>
            </a:extLst>
          </p:cNvPr>
          <p:cNvGrpSpPr/>
          <p:nvPr/>
        </p:nvGrpSpPr>
        <p:grpSpPr>
          <a:xfrm>
            <a:off x="1561063" y="4496510"/>
            <a:ext cx="1261810" cy="1153047"/>
            <a:chOff x="1539655" y="4456714"/>
            <a:chExt cx="1509272" cy="1072392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xmlns="" id="{8A0CC96E-856C-4F6D-A8ED-6FC3A9CE8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55" y="4456714"/>
              <a:ext cx="1006181" cy="67390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xmlns="" id="{E7C7DF08-B3E6-42F0-B853-EE68BFDB2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746" y="4855206"/>
              <a:ext cx="1006181" cy="673900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99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" grpId="0"/>
      <p:bldP spid="44" grpId="0"/>
      <p:bldP spid="66" grpId="0"/>
      <p:bldP spid="67" grpId="0"/>
      <p:bldP spid="70" grpId="0" animBg="1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Existing Works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A4F2705-4AE5-4833-808B-EC8E9C95DF02}"/>
              </a:ext>
            </a:extLst>
          </p:cNvPr>
          <p:cNvSpPr txBox="1"/>
          <p:nvPr/>
        </p:nvSpPr>
        <p:spPr>
          <a:xfrm>
            <a:off x="838200" y="997651"/>
            <a:ext cx="10515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Naïve Solution (Baseline)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data &amp; retrain model from scratch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3AF5BDE-C4F8-42C2-8432-F68FCD8B894A}"/>
              </a:ext>
            </a:extLst>
          </p:cNvPr>
          <p:cNvSpPr txBox="1"/>
          <p:nvPr/>
        </p:nvSpPr>
        <p:spPr>
          <a:xfrm>
            <a:off x="838200" y="2908000"/>
            <a:ext cx="10515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 Solutions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Specialized for </a:t>
            </a:r>
            <a:r>
              <a:rPr lang="en-US" altLang="zh-CN" sz="2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-means clustering 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Ginart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al.)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Projective residual update for linear regression (Izzo et al.)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information from the output logits 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Baumhauer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al.)</a:t>
            </a:r>
          </a:p>
          <a:p>
            <a:pPr marL="914400" lvl="1" indent="-4572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Sharding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slicing during the training (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Bourtoule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al.)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xmlns="" id="{4D26E8D9-9C79-4105-871B-FFC4D9D7B06E}"/>
              </a:ext>
            </a:extLst>
          </p:cNvPr>
          <p:cNvSpPr txBox="1"/>
          <p:nvPr/>
        </p:nvSpPr>
        <p:spPr>
          <a:xfrm>
            <a:off x="1974369" y="2313169"/>
            <a:ext cx="82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Such an approach is very slow. </a:t>
            </a:r>
            <a:endParaRPr lang="zh-CN" altLang="en-US" sz="2400" b="1" dirty="0">
              <a:solidFill>
                <a:srgbClr val="C00000"/>
              </a:solidFill>
              <a:latin typeface="Georgia(body)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xmlns="" id="{109BC279-6BBF-49AA-A820-13D937E42D7F}"/>
              </a:ext>
            </a:extLst>
          </p:cNvPr>
          <p:cNvSpPr txBox="1"/>
          <p:nvPr/>
        </p:nvSpPr>
        <p:spPr>
          <a:xfrm>
            <a:off x="1974369" y="1851504"/>
            <a:ext cx="824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Intuitive, Simple to implement</a:t>
            </a:r>
            <a:endParaRPr lang="zh-CN" altLang="en-US" sz="2400" b="1" dirty="0">
              <a:latin typeface="Georgia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6C416E-7AFE-415E-94B9-91EB4CA26A16}"/>
              </a:ext>
            </a:extLst>
          </p:cNvPr>
          <p:cNvSpPr txBox="1"/>
          <p:nvPr/>
        </p:nvSpPr>
        <p:spPr>
          <a:xfrm>
            <a:off x="1974369" y="5087880"/>
            <a:ext cx="824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Limited on centralized settings</a:t>
            </a: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Changes of the training process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8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12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Goals of FedEraser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A4F2705-4AE5-4833-808B-EC8E9C95DF02}"/>
              </a:ext>
            </a:extLst>
          </p:cNvPr>
          <p:cNvSpPr txBox="1"/>
          <p:nvPr/>
        </p:nvSpPr>
        <p:spPr>
          <a:xfrm>
            <a:off x="838200" y="997651"/>
            <a:ext cx="10515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Limited Overhead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FedEraser should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introduce additional overhead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 what are already computationally-intense training procedures.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Unlearning Time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FedEraser should have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 time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 the baseline for unlearning.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Comparable Accuracy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FedEraser should strive to introduce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small accuracy reduction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compared with the baseline.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Applicable for FL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FedEraser should be suitable for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 settings,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such as Federated Learning. 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2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F4F59F0A-46B0-4E6C-9C2B-A5C7FCFF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288356"/>
            <a:ext cx="6477001" cy="148511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xmlns="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Modification of FL Framework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9D8CFFD7-46B2-469F-80DB-CDE0F162E731}"/>
              </a:ext>
            </a:extLst>
          </p:cNvPr>
          <p:cNvGrpSpPr/>
          <p:nvPr/>
        </p:nvGrpSpPr>
        <p:grpSpPr>
          <a:xfrm>
            <a:off x="1092837" y="2790968"/>
            <a:ext cx="1094100" cy="2974483"/>
            <a:chOff x="1016637" y="2822718"/>
            <a:chExt cx="1094100" cy="297448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97686AB7-296A-47B9-9DA3-1E13DEB40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631" y="5072617"/>
              <a:ext cx="841207" cy="724584"/>
            </a:xfrm>
            <a:prstGeom prst="rect">
              <a:avLst/>
            </a:prstGeom>
          </p:spPr>
        </p:pic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18E5FC2A-D9B6-4FA8-B267-1B8D4A3CD3F2}"/>
                </a:ext>
              </a:extLst>
            </p:cNvPr>
            <p:cNvGrpSpPr/>
            <p:nvPr/>
          </p:nvGrpSpPr>
          <p:grpSpPr>
            <a:xfrm>
              <a:off x="1016637" y="2822718"/>
              <a:ext cx="1094100" cy="2214026"/>
              <a:chOff x="1016637" y="2858591"/>
              <a:chExt cx="1094100" cy="2214026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xmlns="" id="{558F6DC0-9D4D-4C29-90EA-9FD45836C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027" y="3893858"/>
                <a:ext cx="996413" cy="664133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xmlns="" id="{4A911955-0C45-4035-8DDE-0BEF4B995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786" y="4584284"/>
                <a:ext cx="605663" cy="488333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xmlns="" id="{88B15DFD-6574-47AF-A189-7CD0CF514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637" y="2858591"/>
                <a:ext cx="1094100" cy="1035267"/>
              </a:xfrm>
              <a:prstGeom prst="rect">
                <a:avLst/>
              </a:prstGeom>
            </p:spPr>
          </p:pic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F2C2932-4849-43A7-AE87-4E4254B08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796" y="1725568"/>
            <a:ext cx="1172250" cy="9278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496BA465-08E7-4FEB-8977-E3829F27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837" y="1857419"/>
            <a:ext cx="996413" cy="6641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1E0375D5-BAEA-41C3-B199-815BB06CF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1649" y="2079072"/>
            <a:ext cx="1484850" cy="576233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77503ACE-AEC5-4A13-B60A-8460B28EA4DF}"/>
              </a:ext>
            </a:extLst>
          </p:cNvPr>
          <p:cNvGrpSpPr/>
          <p:nvPr/>
        </p:nvGrpSpPr>
        <p:grpSpPr>
          <a:xfrm>
            <a:off x="2653242" y="2795758"/>
            <a:ext cx="1094100" cy="2964903"/>
            <a:chOff x="2213185" y="2822718"/>
            <a:chExt cx="1094100" cy="296490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1B6ECF58-2926-4480-A1BD-A056C20E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5177" y="5063037"/>
              <a:ext cx="841207" cy="724584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1014D32A-A150-42B3-B909-99643FF7B870}"/>
                </a:ext>
              </a:extLst>
            </p:cNvPr>
            <p:cNvGrpSpPr/>
            <p:nvPr/>
          </p:nvGrpSpPr>
          <p:grpSpPr>
            <a:xfrm>
              <a:off x="2213185" y="2822718"/>
              <a:ext cx="1094100" cy="2214026"/>
              <a:chOff x="1016637" y="2858591"/>
              <a:chExt cx="1094100" cy="2214026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xmlns="" id="{395A9EAB-2A38-4856-AAFE-30C517864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027" y="3893858"/>
                <a:ext cx="996413" cy="664133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xmlns="" id="{54CDD648-8917-4448-800D-DB5B38661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786" y="4584284"/>
                <a:ext cx="605663" cy="488333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xmlns="" id="{A6BF4AFD-770F-4FB5-9BDA-A053BCA3C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637" y="2858591"/>
                <a:ext cx="1094100" cy="1035267"/>
              </a:xfrm>
              <a:prstGeom prst="rect">
                <a:avLst/>
              </a:prstGeom>
            </p:spPr>
          </p:pic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ED449D52-B52A-467D-8865-19F3187391E5}"/>
              </a:ext>
            </a:extLst>
          </p:cNvPr>
          <p:cNvGrpSpPr/>
          <p:nvPr/>
        </p:nvGrpSpPr>
        <p:grpSpPr>
          <a:xfrm>
            <a:off x="6076882" y="2795758"/>
            <a:ext cx="1094100" cy="2964903"/>
            <a:chOff x="4909113" y="2822718"/>
            <a:chExt cx="1094100" cy="296490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E982436B-2BCD-459E-925A-59BC8E51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31105" y="5063037"/>
              <a:ext cx="841207" cy="724584"/>
            </a:xfrm>
            <a:prstGeom prst="rect">
              <a:avLst/>
            </a:prstGeom>
          </p:spPr>
        </p:pic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="" id="{0D35D85D-2294-4445-843E-DF2D162AA485}"/>
                </a:ext>
              </a:extLst>
            </p:cNvPr>
            <p:cNvGrpSpPr/>
            <p:nvPr/>
          </p:nvGrpSpPr>
          <p:grpSpPr>
            <a:xfrm>
              <a:off x="4909113" y="2822718"/>
              <a:ext cx="1094100" cy="2214026"/>
              <a:chOff x="1016637" y="2858591"/>
              <a:chExt cx="1094100" cy="2214026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xmlns="" id="{B9CDD105-E3C3-428E-8732-D62A3E8D2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1027" y="3893858"/>
                <a:ext cx="996413" cy="664133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xmlns="" id="{F47832E1-DF17-4D01-89A4-20646C583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786" y="4584284"/>
                <a:ext cx="605663" cy="488333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xmlns="" id="{C55C5750-7410-4AF5-92AD-6573E6529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637" y="2858591"/>
                <a:ext cx="1094100" cy="1035267"/>
              </a:xfrm>
              <a:prstGeom prst="rect">
                <a:avLst/>
              </a:prstGeom>
            </p:spPr>
          </p:pic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9714DE10-ADF9-4CDB-B883-F799308ADB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3647" y="3496876"/>
            <a:ext cx="1396931" cy="1562667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15889744-B0FA-4E3F-B871-4EBA2167949B}"/>
              </a:ext>
            </a:extLst>
          </p:cNvPr>
          <p:cNvSpPr txBox="1"/>
          <p:nvPr/>
        </p:nvSpPr>
        <p:spPr>
          <a:xfrm>
            <a:off x="2722626" y="1303180"/>
            <a:ext cx="2514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Central Server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34E9A8B6-E039-4B32-8298-11669456B00E}"/>
              </a:ext>
            </a:extLst>
          </p:cNvPr>
          <p:cNvGrpSpPr/>
          <p:nvPr/>
        </p:nvGrpSpPr>
        <p:grpSpPr>
          <a:xfrm>
            <a:off x="7795192" y="2930507"/>
            <a:ext cx="3380172" cy="2776868"/>
            <a:chOff x="7795192" y="2930507"/>
            <a:chExt cx="3380172" cy="277686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xmlns="" id="{49F4AC20-27F8-46AD-A06C-D28FF011F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5192" y="2930507"/>
              <a:ext cx="3380172" cy="55111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xmlns="" id="{FEF3A9D8-A9F0-438B-B0FB-AEB1F061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95192" y="3672426"/>
              <a:ext cx="3380172" cy="55111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xmlns="" id="{0E59689A-8051-49AB-9A30-AEE248DC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795192" y="4414345"/>
              <a:ext cx="3380172" cy="55111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xmlns="" id="{663903FF-8E9F-4C39-A9F5-59F0A096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95192" y="5156265"/>
              <a:ext cx="3380172" cy="551110"/>
            </a:xfrm>
            <a:prstGeom prst="rect">
              <a:avLst/>
            </a:prstGeom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xmlns="" id="{2EBDE8EA-E430-4BC8-B459-68387ACA7F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5192" y="2188587"/>
            <a:ext cx="3380172" cy="55111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D53CC46D-0B35-4591-98D8-41FC7DF36B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1046" y="2110132"/>
            <a:ext cx="1377394" cy="47856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68309133-5740-4F39-AE31-59973F9E5F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0825" y="1691384"/>
            <a:ext cx="957338" cy="9962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0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scene3d>
          <a:camera prst="orthographicFront">
            <a:rot lat="0" lon="10800000" rev="0"/>
          </a:camera>
          <a:lightRig rig="threePt" dir="t"/>
        </a:scene3d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802</Words>
  <Application>Microsoft Office PowerPoint</Application>
  <PresentationFormat>宽屏</PresentationFormat>
  <Paragraphs>188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CMR10</vt:lpstr>
      <vt:lpstr>CMSY10</vt:lpstr>
      <vt:lpstr>Georgia(body)</vt:lpstr>
      <vt:lpstr>等线</vt:lpstr>
      <vt:lpstr>等线 Light</vt:lpstr>
      <vt:lpstr>微软雅黑</vt:lpstr>
      <vt:lpstr>Arial</vt:lpstr>
      <vt:lpstr>Cambria Math</vt:lpstr>
      <vt:lpstr>Georgia</vt:lpstr>
      <vt:lpstr>Times New Roman</vt:lpstr>
      <vt:lpstr>Wingdings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gaoyang liu</dc:creator>
  <cp:lastModifiedBy>Windows User</cp:lastModifiedBy>
  <cp:revision>1873</cp:revision>
  <dcterms:created xsi:type="dcterms:W3CDTF">2019-05-07T01:33:22Z</dcterms:created>
  <dcterms:modified xsi:type="dcterms:W3CDTF">2021-06-24T07:38:31Z</dcterms:modified>
</cp:coreProperties>
</file>